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73" r:id="rId3"/>
    <p:sldId id="265" r:id="rId4"/>
    <p:sldId id="266" r:id="rId5"/>
    <p:sldId id="267" r:id="rId6"/>
    <p:sldId id="268" r:id="rId7"/>
    <p:sldId id="274" r:id="rId8"/>
    <p:sldId id="269" r:id="rId9"/>
    <p:sldId id="270" r:id="rId10"/>
    <p:sldId id="271" r:id="rId11"/>
    <p:sldId id="272" r:id="rId12"/>
    <p:sldId id="276" r:id="rId13"/>
    <p:sldId id="277" r:id="rId14"/>
    <p:sldId id="278" r:id="rId15"/>
    <p:sldId id="275" r:id="rId16"/>
    <p:sldId id="258" r:id="rId17"/>
    <p:sldId id="297" r:id="rId18"/>
    <p:sldId id="259" r:id="rId19"/>
    <p:sldId id="260" r:id="rId20"/>
    <p:sldId id="261" r:id="rId21"/>
    <p:sldId id="262" r:id="rId22"/>
    <p:sldId id="263" r:id="rId23"/>
    <p:sldId id="264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8C"/>
    <a:srgbClr val="D60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9281" autoAdjust="0"/>
  </p:normalViewPr>
  <p:slideViewPr>
    <p:cSldViewPr>
      <p:cViewPr>
        <p:scale>
          <a:sx n="90" d="100"/>
          <a:sy n="90" d="100"/>
        </p:scale>
        <p:origin x="-1128" y="-732"/>
      </p:cViewPr>
      <p:guideLst>
        <p:guide orient="horz" pos="4160"/>
        <p:guide orient="horz" pos="240"/>
        <p:guide orient="horz" pos="446"/>
        <p:guide orient="horz" pos="4067"/>
        <p:guide orient="horz" pos="3442"/>
        <p:guide orient="horz" pos="798"/>
        <p:guide orient="horz" pos="1440"/>
        <p:guide orient="horz" pos="4176"/>
        <p:guide pos="480"/>
        <p:guide pos="5280"/>
        <p:guide pos="3440"/>
        <p:guide pos="3600"/>
        <p:guide pos="4608"/>
      </p:guideLst>
    </p:cSldViewPr>
  </p:slideViewPr>
  <p:outlineViewPr>
    <p:cViewPr>
      <p:scale>
        <a:sx n="33" d="100"/>
        <a:sy n="33" d="100"/>
      </p:scale>
      <p:origin x="0" y="24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0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0D7C3F8-2AF0-4D8E-B341-9CF6EA483F5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146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269B85B-7451-4440-835B-E8CC8117AC0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4720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69B85B-7451-4440-835B-E8CC8117AC01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2509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69B85B-7451-4440-835B-E8CC8117AC01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0411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1406525" y="984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6272213"/>
            <a:ext cx="762000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Line 15"/>
          <p:cNvSpPr>
            <a:spLocks noChangeShapeType="1"/>
          </p:cNvSpPr>
          <p:nvPr userDrawn="1"/>
        </p:nvSpPr>
        <p:spPr bwMode="auto">
          <a:xfrm>
            <a:off x="0" y="6565900"/>
            <a:ext cx="698500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6"/>
          <p:cNvSpPr>
            <a:spLocks noChangeShapeType="1"/>
          </p:cNvSpPr>
          <p:nvPr userDrawn="1"/>
        </p:nvSpPr>
        <p:spPr bwMode="auto">
          <a:xfrm>
            <a:off x="0" y="6604000"/>
            <a:ext cx="762000" cy="0"/>
          </a:xfrm>
          <a:prstGeom prst="line">
            <a:avLst/>
          </a:prstGeom>
          <a:noFill/>
          <a:ln w="6350">
            <a:solidFill>
              <a:srgbClr val="D60A28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Line 17"/>
          <p:cNvSpPr>
            <a:spLocks noChangeShapeType="1"/>
          </p:cNvSpPr>
          <p:nvPr userDrawn="1"/>
        </p:nvSpPr>
        <p:spPr bwMode="auto">
          <a:xfrm>
            <a:off x="1120775" y="6272213"/>
            <a:ext cx="8023225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Line 18"/>
          <p:cNvSpPr>
            <a:spLocks noChangeShapeType="1"/>
          </p:cNvSpPr>
          <p:nvPr userDrawn="1"/>
        </p:nvSpPr>
        <p:spPr bwMode="auto">
          <a:xfrm>
            <a:off x="1184275" y="6565900"/>
            <a:ext cx="7959725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Line 19"/>
          <p:cNvSpPr>
            <a:spLocks noChangeShapeType="1"/>
          </p:cNvSpPr>
          <p:nvPr userDrawn="1"/>
        </p:nvSpPr>
        <p:spPr bwMode="auto">
          <a:xfrm>
            <a:off x="1120775" y="6597650"/>
            <a:ext cx="8023225" cy="0"/>
          </a:xfrm>
          <a:prstGeom prst="line">
            <a:avLst/>
          </a:prstGeom>
          <a:noFill/>
          <a:ln w="6350">
            <a:solidFill>
              <a:srgbClr val="D60A28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Line 45"/>
          <p:cNvSpPr>
            <a:spLocks noChangeShapeType="1"/>
          </p:cNvSpPr>
          <p:nvPr userDrawn="1"/>
        </p:nvSpPr>
        <p:spPr bwMode="auto">
          <a:xfrm>
            <a:off x="0" y="379413"/>
            <a:ext cx="7239000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Line 46"/>
          <p:cNvSpPr>
            <a:spLocks noChangeShapeType="1"/>
          </p:cNvSpPr>
          <p:nvPr userDrawn="1"/>
        </p:nvSpPr>
        <p:spPr bwMode="auto">
          <a:xfrm>
            <a:off x="0" y="673100"/>
            <a:ext cx="7239000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Line 47"/>
          <p:cNvSpPr>
            <a:spLocks noChangeShapeType="1"/>
          </p:cNvSpPr>
          <p:nvPr userDrawn="1"/>
        </p:nvSpPr>
        <p:spPr bwMode="auto">
          <a:xfrm>
            <a:off x="0" y="711200"/>
            <a:ext cx="7239000" cy="0"/>
          </a:xfrm>
          <a:prstGeom prst="line">
            <a:avLst/>
          </a:prstGeom>
          <a:noFill/>
          <a:ln w="6350">
            <a:solidFill>
              <a:srgbClr val="D60A28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Line 48"/>
          <p:cNvSpPr>
            <a:spLocks noChangeShapeType="1"/>
          </p:cNvSpPr>
          <p:nvPr userDrawn="1"/>
        </p:nvSpPr>
        <p:spPr bwMode="auto">
          <a:xfrm>
            <a:off x="8458200" y="379413"/>
            <a:ext cx="685800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Line 49"/>
          <p:cNvSpPr>
            <a:spLocks noChangeShapeType="1"/>
          </p:cNvSpPr>
          <p:nvPr userDrawn="1"/>
        </p:nvSpPr>
        <p:spPr bwMode="auto">
          <a:xfrm>
            <a:off x="8382000" y="673100"/>
            <a:ext cx="750888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Line 50"/>
          <p:cNvSpPr>
            <a:spLocks noChangeShapeType="1"/>
          </p:cNvSpPr>
          <p:nvPr userDrawn="1"/>
        </p:nvSpPr>
        <p:spPr bwMode="auto">
          <a:xfrm>
            <a:off x="8305800" y="711200"/>
            <a:ext cx="827088" cy="0"/>
          </a:xfrm>
          <a:prstGeom prst="line">
            <a:avLst/>
          </a:prstGeom>
          <a:noFill/>
          <a:ln w="6350">
            <a:solidFill>
              <a:srgbClr val="D60A28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6" name="Picture 62" descr="Logo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6169025"/>
            <a:ext cx="30035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3" descr="WestControlSolutio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138" y="295275"/>
            <a:ext cx="13017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266825"/>
            <a:ext cx="7616825" cy="6381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710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184DA5-2E4F-4C65-83AE-9022948B4E95}" type="slidenum">
              <a:rPr lang="de-DE"/>
              <a:pPr>
                <a:defRPr/>
              </a:pPr>
              <a:t>‹#›</a:t>
            </a:fld>
            <a:r>
              <a:rPr lang="de-DE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0C80FC-D053-485E-B94C-A35BB91F064F}" type="datetime1">
              <a:rPr lang="de-DE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377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3038" y="981075"/>
            <a:ext cx="1920875" cy="4967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0413" y="981075"/>
            <a:ext cx="5610225" cy="4967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F21951-563C-46C7-A0A0-DEF8325B9398}" type="slidenum">
              <a:rPr lang="de-DE"/>
              <a:pPr>
                <a:defRPr/>
              </a:pPr>
              <a:t>‹#›</a:t>
            </a:fld>
            <a:r>
              <a:rPr lang="de-DE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55E501-6060-493D-8488-B811ADA10125}" type="datetime1">
              <a:rPr lang="de-DE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569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3581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2F41B-D1B9-48CE-983C-48BEF0FB4C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05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FA645F-CE80-43E1-8BE5-E0DC1816840A}" type="slidenum">
              <a:rPr lang="de-DE"/>
              <a:pPr>
                <a:defRPr/>
              </a:pPr>
              <a:t>‹#›</a:t>
            </a:fld>
            <a:r>
              <a:rPr lang="de-DE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FDC52-D13B-41DD-B308-527F5ADC165C}" type="datetime1">
              <a:rPr lang="de-DE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19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543C50-AA0E-4B84-96A8-AEA07D03403C}" type="slidenum">
              <a:rPr lang="de-DE"/>
              <a:pPr>
                <a:defRPr/>
              </a:pPr>
              <a:t>‹#›</a:t>
            </a:fld>
            <a:r>
              <a:rPr lang="de-DE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AFAB49-C0B0-4724-939A-9113D3981154}" type="datetime1">
              <a:rPr lang="de-DE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605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630363"/>
            <a:ext cx="2273300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6113" y="1630363"/>
            <a:ext cx="2274887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3C4C2D-AFF5-43CE-A8C1-153146FBCD90}" type="slidenum">
              <a:rPr lang="de-DE"/>
              <a:pPr>
                <a:defRPr/>
              </a:pPr>
              <a:t>‹#›</a:t>
            </a:fld>
            <a:r>
              <a:rPr lang="de-DE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0CC518-BCAF-4CFC-BE1A-48630902D9C0}" type="datetime1">
              <a:rPr lang="de-DE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32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A60026-745F-4D8D-BC20-2BC96322A98D}" type="slidenum">
              <a:rPr lang="de-DE"/>
              <a:pPr>
                <a:defRPr/>
              </a:pPr>
              <a:t>‹#›</a:t>
            </a:fld>
            <a:r>
              <a:rPr lang="de-DE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FA04B1-59C7-4C9D-8492-054EA01468F4}" type="datetime1">
              <a:rPr lang="de-DE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382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9C5674-CE1E-4583-98E7-BC2AAEA4FBF8}" type="slidenum">
              <a:rPr lang="de-DE"/>
              <a:pPr>
                <a:defRPr/>
              </a:pPr>
              <a:t>‹#›</a:t>
            </a:fld>
            <a:r>
              <a:rPr lang="de-DE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A74537-47CF-4DEC-9B22-F01B3329C5CE}" type="datetime1">
              <a:rPr lang="de-DE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92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08AF79-D2AE-4AAC-BF34-D3989FDFDD34}" type="slidenum">
              <a:rPr lang="de-DE"/>
              <a:pPr>
                <a:defRPr/>
              </a:pPr>
              <a:t>‹#›</a:t>
            </a:fld>
            <a:r>
              <a:rPr lang="de-DE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3A2515-A7C6-485E-8958-C3A396DF6730}" type="datetime1">
              <a:rPr lang="de-DE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536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08D448-9AE5-4C74-A271-037B8F072314}" type="slidenum">
              <a:rPr lang="de-DE"/>
              <a:pPr>
                <a:defRPr/>
              </a:pPr>
              <a:t>‹#›</a:t>
            </a:fld>
            <a:r>
              <a:rPr lang="de-DE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8EBBCB-FE05-43F3-AA38-5614D6B6B8D8}" type="datetime1">
              <a:rPr lang="de-DE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113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B7EA7D-5FDD-4366-8A93-6E078C201544}" type="slidenum">
              <a:rPr lang="de-DE"/>
              <a:pPr>
                <a:defRPr/>
              </a:pPr>
              <a:t>‹#›</a:t>
            </a:fld>
            <a:r>
              <a:rPr lang="de-DE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CE2A8E-AC35-46E5-92FF-FA84967925B7}" type="datetime1">
              <a:rPr lang="de-DE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751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981075"/>
            <a:ext cx="761682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 Head-Line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630363"/>
            <a:ext cx="4700587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 Text</a:t>
            </a:r>
          </a:p>
          <a:p>
            <a:pPr lvl="1"/>
            <a:r>
              <a:rPr lang="de-DE" smtClean="0"/>
              <a:t>Sub I</a:t>
            </a:r>
          </a:p>
          <a:p>
            <a:pPr lvl="2"/>
            <a:r>
              <a:rPr lang="de-DE" smtClean="0"/>
              <a:t>Sub II</a:t>
            </a:r>
          </a:p>
          <a:p>
            <a:pPr lvl="3"/>
            <a:r>
              <a:rPr lang="de-DE" smtClean="0"/>
              <a:t>Sub III</a:t>
            </a:r>
          </a:p>
          <a:p>
            <a:pPr lvl="4"/>
            <a:r>
              <a:rPr lang="de-DE" smtClean="0"/>
              <a:t>Sub IV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359525"/>
            <a:ext cx="381000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rgbClr val="00508C"/>
                </a:solidFill>
              </a:defRPr>
            </a:lvl1pPr>
          </a:lstStyle>
          <a:p>
            <a:pPr>
              <a:defRPr/>
            </a:pPr>
            <a:fld id="{9EDFB949-6671-433C-8CCD-8C00DF87E286}" type="slidenum">
              <a:rPr lang="de-DE"/>
              <a:pPr>
                <a:defRPr/>
              </a:pPr>
              <a:t>‹#›</a:t>
            </a:fld>
            <a:r>
              <a:rPr lang="de-DE"/>
              <a:t> 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0" y="379413"/>
            <a:ext cx="7239000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406525" y="984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0" y="673100"/>
            <a:ext cx="7239000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0" y="711200"/>
            <a:ext cx="7239000" cy="0"/>
          </a:xfrm>
          <a:prstGeom prst="line">
            <a:avLst/>
          </a:prstGeom>
          <a:noFill/>
          <a:ln w="6350">
            <a:solidFill>
              <a:srgbClr val="D60A28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8458200" y="379413"/>
            <a:ext cx="685800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8382000" y="673100"/>
            <a:ext cx="750888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8305800" y="711200"/>
            <a:ext cx="827088" cy="0"/>
          </a:xfrm>
          <a:prstGeom prst="line">
            <a:avLst/>
          </a:prstGeom>
          <a:noFill/>
          <a:ln w="6350">
            <a:solidFill>
              <a:srgbClr val="D60A28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auto">
          <a:xfrm>
            <a:off x="0" y="6272213"/>
            <a:ext cx="762000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auto">
          <a:xfrm>
            <a:off x="0" y="6565900"/>
            <a:ext cx="698500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auto">
          <a:xfrm>
            <a:off x="0" y="6604000"/>
            <a:ext cx="762000" cy="0"/>
          </a:xfrm>
          <a:prstGeom prst="line">
            <a:avLst/>
          </a:prstGeom>
          <a:noFill/>
          <a:ln w="6350">
            <a:solidFill>
              <a:srgbClr val="D60A28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auto">
          <a:xfrm>
            <a:off x="1120775" y="6272213"/>
            <a:ext cx="8023225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auto">
          <a:xfrm>
            <a:off x="1184275" y="6565900"/>
            <a:ext cx="7959725" cy="0"/>
          </a:xfrm>
          <a:prstGeom prst="line">
            <a:avLst/>
          </a:prstGeom>
          <a:noFill/>
          <a:ln w="6350">
            <a:solidFill>
              <a:srgbClr val="00508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52" name="Line 28"/>
          <p:cNvSpPr>
            <a:spLocks noChangeShapeType="1"/>
          </p:cNvSpPr>
          <p:nvPr/>
        </p:nvSpPr>
        <p:spPr bwMode="auto">
          <a:xfrm>
            <a:off x="1120775" y="6597650"/>
            <a:ext cx="8023225" cy="0"/>
          </a:xfrm>
          <a:prstGeom prst="line">
            <a:avLst/>
          </a:prstGeom>
          <a:noFill/>
          <a:ln w="6350">
            <a:solidFill>
              <a:srgbClr val="D60A28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58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43588" y="6359525"/>
            <a:ext cx="2538412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 smtClean="0">
                <a:solidFill>
                  <a:srgbClr val="00508C"/>
                </a:solidFill>
              </a:defRPr>
            </a:lvl1pPr>
          </a:lstStyle>
          <a:p>
            <a:pPr>
              <a:defRPr/>
            </a:pPr>
            <a:fld id="{85260780-18D6-4827-8E8C-3C98BE956474}" type="datetime1">
              <a:rPr lang="de-DE"/>
              <a:pPr>
                <a:defRPr/>
              </a:pPr>
              <a:t>08.07.2013</a:t>
            </a:fld>
            <a:endParaRPr lang="de-DE" sz="1400"/>
          </a:p>
        </p:txBody>
      </p:sp>
      <p:pic>
        <p:nvPicPr>
          <p:cNvPr id="1044" name="Picture 308" descr="Logo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6169025"/>
            <a:ext cx="300355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5" name="Picture 309" descr="WestControlSolution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138" y="295275"/>
            <a:ext cx="13017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D60A2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D60A28"/>
          </a:solidFill>
          <a:latin typeface="Arial" charset="0"/>
          <a:ea typeface="ヒラギノ角ゴ Pro W3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D60A28"/>
          </a:solidFill>
          <a:latin typeface="Arial" charset="0"/>
          <a:ea typeface="ヒラギノ角ゴ Pro W3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D60A28"/>
          </a:solidFill>
          <a:latin typeface="Arial" charset="0"/>
          <a:ea typeface="ヒラギノ角ゴ Pro W3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D60A28"/>
          </a:solidFill>
          <a:latin typeface="Arial" charset="0"/>
          <a:ea typeface="ヒラギノ角ゴ Pro W3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D60A28"/>
          </a:solidFill>
          <a:latin typeface="Arial" charset="0"/>
          <a:ea typeface="ヒラギノ角ゴ Pro W3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D60A28"/>
          </a:solidFill>
          <a:latin typeface="Arial" charset="0"/>
          <a:ea typeface="ヒラギノ角ゴ Pro W3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D60A28"/>
          </a:solidFill>
          <a:latin typeface="Arial" charset="0"/>
          <a:ea typeface="ヒラギノ角ゴ Pro W3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D60A28"/>
          </a:solidFill>
          <a:latin typeface="Arial" charset="0"/>
          <a:ea typeface="ヒラギノ角ゴ Pro W3" pitchFamily="1" charset="-128"/>
        </a:defRPr>
      </a:lvl9pPr>
    </p:titleStyle>
    <p:bodyStyle>
      <a:lvl1pPr marL="144463" indent="-144463" algn="l" rtl="0" eaLnBrk="1" fontAlgn="base" hangingPunct="1">
        <a:spcBef>
          <a:spcPct val="20000"/>
        </a:spcBef>
        <a:spcAft>
          <a:spcPct val="0"/>
        </a:spcAft>
        <a:buFont typeface="Times" pitchFamily="1" charset="0"/>
        <a:buChar char="•"/>
        <a:defRPr sz="1600">
          <a:solidFill>
            <a:srgbClr val="00508C"/>
          </a:solidFill>
          <a:latin typeface="+mn-lt"/>
          <a:ea typeface="+mn-ea"/>
          <a:cs typeface="+mn-cs"/>
        </a:defRPr>
      </a:lvl1pPr>
      <a:lvl2pPr marL="312738" indent="-166688" algn="l" rtl="0" eaLnBrk="1" fontAlgn="base" hangingPunct="1">
        <a:spcBef>
          <a:spcPct val="20000"/>
        </a:spcBef>
        <a:spcAft>
          <a:spcPct val="0"/>
        </a:spcAft>
        <a:buFont typeface="Times" pitchFamily="1" charset="0"/>
        <a:buChar char="•"/>
        <a:defRPr sz="1400">
          <a:solidFill>
            <a:srgbClr val="00508C"/>
          </a:solidFill>
          <a:latin typeface="+mn-lt"/>
          <a:ea typeface="+mn-ea"/>
        </a:defRPr>
      </a:lvl2pPr>
      <a:lvl3pPr marL="465138" indent="-150813" algn="l" rtl="0" eaLnBrk="1" fontAlgn="base" hangingPunct="1">
        <a:spcBef>
          <a:spcPct val="20000"/>
        </a:spcBef>
        <a:spcAft>
          <a:spcPct val="0"/>
        </a:spcAft>
        <a:buFont typeface="Times" pitchFamily="1" charset="0"/>
        <a:buChar char="•"/>
        <a:defRPr sz="1200">
          <a:solidFill>
            <a:srgbClr val="00508C"/>
          </a:solidFill>
          <a:latin typeface="+mn-lt"/>
          <a:ea typeface="+mn-ea"/>
        </a:defRPr>
      </a:lvl3pPr>
      <a:lvl4pPr marL="609600" indent="-142875" algn="l" rtl="0" eaLnBrk="1" fontAlgn="base" hangingPunct="1">
        <a:spcBef>
          <a:spcPct val="20000"/>
        </a:spcBef>
        <a:spcAft>
          <a:spcPct val="0"/>
        </a:spcAft>
        <a:buFont typeface="Times" pitchFamily="1" charset="0"/>
        <a:buChar char="•"/>
        <a:defRPr sz="1200">
          <a:solidFill>
            <a:srgbClr val="00508C"/>
          </a:solidFill>
          <a:latin typeface="+mn-lt"/>
          <a:ea typeface="+mn-ea"/>
        </a:defRPr>
      </a:lvl4pPr>
      <a:lvl5pPr marL="2284413" indent="-19050" algn="l" rtl="0" eaLnBrk="1" fontAlgn="base" hangingPunct="1">
        <a:spcBef>
          <a:spcPct val="20000"/>
        </a:spcBef>
        <a:spcAft>
          <a:spcPct val="0"/>
        </a:spcAft>
        <a:buFont typeface="Times" pitchFamily="1" charset="0"/>
        <a:defRPr sz="1200">
          <a:solidFill>
            <a:schemeClr val="tx1"/>
          </a:solidFill>
          <a:latin typeface="+mn-lt"/>
          <a:ea typeface="+mn-ea"/>
        </a:defRPr>
      </a:lvl5pPr>
      <a:lvl6pPr marL="2741613" indent="-19050" algn="l" rtl="0" eaLnBrk="1" fontAlgn="base" hangingPunct="1">
        <a:spcBef>
          <a:spcPct val="20000"/>
        </a:spcBef>
        <a:spcAft>
          <a:spcPct val="0"/>
        </a:spcAft>
        <a:buFont typeface="Times" pitchFamily="1" charset="0"/>
        <a:defRPr sz="1200">
          <a:solidFill>
            <a:schemeClr val="tx1"/>
          </a:solidFill>
          <a:latin typeface="+mn-lt"/>
          <a:ea typeface="+mn-ea"/>
        </a:defRPr>
      </a:lvl6pPr>
      <a:lvl7pPr marL="3198813" indent="-19050" algn="l" rtl="0" eaLnBrk="1" fontAlgn="base" hangingPunct="1">
        <a:spcBef>
          <a:spcPct val="20000"/>
        </a:spcBef>
        <a:spcAft>
          <a:spcPct val="0"/>
        </a:spcAft>
        <a:buFont typeface="Times" pitchFamily="1" charset="0"/>
        <a:defRPr sz="1200">
          <a:solidFill>
            <a:schemeClr val="tx1"/>
          </a:solidFill>
          <a:latin typeface="+mn-lt"/>
          <a:ea typeface="+mn-ea"/>
        </a:defRPr>
      </a:lvl7pPr>
      <a:lvl8pPr marL="3656013" indent="-19050" algn="l" rtl="0" eaLnBrk="1" fontAlgn="base" hangingPunct="1">
        <a:spcBef>
          <a:spcPct val="20000"/>
        </a:spcBef>
        <a:spcAft>
          <a:spcPct val="0"/>
        </a:spcAft>
        <a:buFont typeface="Times" pitchFamily="1" charset="0"/>
        <a:defRPr sz="1200">
          <a:solidFill>
            <a:schemeClr val="tx1"/>
          </a:solidFill>
          <a:latin typeface="+mn-lt"/>
          <a:ea typeface="+mn-ea"/>
        </a:defRPr>
      </a:lvl8pPr>
      <a:lvl9pPr marL="4113213" indent="-19050" algn="l" rtl="0" eaLnBrk="1" fontAlgn="base" hangingPunct="1">
        <a:spcBef>
          <a:spcPct val="20000"/>
        </a:spcBef>
        <a:spcAft>
          <a:spcPct val="0"/>
        </a:spcAft>
        <a:buFont typeface="Times" pitchFamily="1" charset="0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95600"/>
            <a:ext cx="9131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West Pro Series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PRO-4 Industrial Process Controller 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10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743200" y="1981200"/>
            <a:ext cx="3429000" cy="3276600"/>
            <a:chOff x="5886098" y="2889524"/>
            <a:chExt cx="2327980" cy="2314575"/>
          </a:xfrm>
        </p:grpSpPr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7934" y="4698560"/>
              <a:ext cx="286247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9" name="Group 8"/>
            <p:cNvGrpSpPr/>
            <p:nvPr/>
          </p:nvGrpSpPr>
          <p:grpSpPr>
            <a:xfrm>
              <a:off x="5886098" y="2889524"/>
              <a:ext cx="2327980" cy="2314575"/>
              <a:chOff x="5886098" y="2889524"/>
              <a:chExt cx="2327980" cy="2314575"/>
            </a:xfrm>
          </p:grpSpPr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6098" y="2889524"/>
                <a:ext cx="2327980" cy="2314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24600" y="3348009"/>
                <a:ext cx="1447800" cy="1050689"/>
              </a:xfrm>
              <a:prstGeom prst="rect">
                <a:avLst/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9881" y="4699352"/>
              <a:ext cx="348593" cy="2550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545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PRO-4 Features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11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227512" y="2187574"/>
            <a:ext cx="39624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285750" indent="-28575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Alarms for heating current &amp; </a:t>
            </a:r>
            <a:r>
              <a:rPr lang="en-US" sz="2000" dirty="0" smtClean="0"/>
              <a:t>control </a:t>
            </a:r>
          </a:p>
          <a:p>
            <a:pPr eaLnBrk="0" hangingPunct="0">
              <a:lnSpc>
                <a:spcPct val="85000"/>
              </a:lnSpc>
            </a:pPr>
            <a:r>
              <a:rPr lang="en-US" sz="2000" dirty="0"/>
              <a:t> </a:t>
            </a:r>
            <a:r>
              <a:rPr lang="en-US" sz="2000" dirty="0" smtClean="0"/>
              <a:t>   loop &amp; </a:t>
            </a:r>
            <a:r>
              <a:rPr lang="en-US" sz="2000" dirty="0"/>
              <a:t>actuator</a:t>
            </a: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4227512" y="2720974"/>
            <a:ext cx="3468688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285750" indent="-28575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Maintenance manager and error list</a:t>
            </a: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227512" y="3330574"/>
            <a:ext cx="4840288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285750" indent="-28575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Day &amp; Night display shows bar graphs </a:t>
            </a:r>
            <a:endParaRPr lang="en-US" sz="2000" dirty="0" smtClean="0"/>
          </a:p>
          <a:p>
            <a:pPr eaLnBrk="0" hangingPunct="0">
              <a:lnSpc>
                <a:spcPct val="85000"/>
              </a:lnSpc>
            </a:pPr>
            <a:r>
              <a:rPr lang="en-US" sz="2000" dirty="0"/>
              <a:t> </a:t>
            </a:r>
            <a:r>
              <a:rPr lang="en-US" sz="2000" dirty="0" smtClean="0"/>
              <a:t>   and </a:t>
            </a:r>
            <a:r>
              <a:rPr lang="en-US" sz="2000" dirty="0"/>
              <a:t>plain text</a:t>
            </a: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4227512" y="4835982"/>
            <a:ext cx="1944688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285750" indent="-28575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b="1" dirty="0" err="1">
                <a:solidFill>
                  <a:srgbClr val="00508C"/>
                </a:solidFill>
              </a:rPr>
              <a:t>BluePort</a:t>
            </a:r>
            <a:r>
              <a:rPr lang="en-US" sz="2000" b="1" dirty="0"/>
              <a:t> </a:t>
            </a:r>
            <a:r>
              <a:rPr lang="en-US" sz="2000" dirty="0"/>
              <a:t>interface</a:t>
            </a:r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4227512" y="3884390"/>
            <a:ext cx="2097088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285750" indent="-28575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Two universal inputs</a:t>
            </a: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4227512" y="1600200"/>
            <a:ext cx="3668243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285750" indent="-28575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Limit signaling function with latch</a:t>
            </a: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4227512" y="5410200"/>
            <a:ext cx="2325688" cy="501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285750" indent="-28575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Optimization at set-point</a:t>
            </a:r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4227512" y="4360186"/>
            <a:ext cx="2401888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285750" indent="-28575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Configurable function key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799305" y="1725347"/>
            <a:ext cx="3124200" cy="2980454"/>
            <a:chOff x="5886098" y="2889524"/>
            <a:chExt cx="2327980" cy="2314575"/>
          </a:xfrm>
        </p:grpSpPr>
        <p:pic>
          <p:nvPicPr>
            <p:cNvPr id="16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7934" y="4698560"/>
              <a:ext cx="286247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>
              <a:off x="5886098" y="2889524"/>
              <a:ext cx="2327980" cy="2314575"/>
              <a:chOff x="5886098" y="2889524"/>
              <a:chExt cx="2327980" cy="2314575"/>
            </a:xfrm>
          </p:grpSpPr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6098" y="2889524"/>
                <a:ext cx="2327980" cy="2314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24600" y="3348009"/>
                <a:ext cx="1447800" cy="1050689"/>
              </a:xfrm>
              <a:prstGeom prst="rect">
                <a:avLst/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9881" y="4699352"/>
              <a:ext cx="348593" cy="2550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964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Features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12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048000" y="1600200"/>
            <a:ext cx="51054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42900" indent="-342900" defTabSz="762000">
              <a:lnSpc>
                <a:spcPct val="90000"/>
              </a:lnSpc>
              <a:spcBef>
                <a:spcPct val="5000"/>
              </a:spcBef>
              <a:buFont typeface="Arial" pitchFamily="34" charset="0"/>
              <a:buChar char="•"/>
            </a:pPr>
            <a:r>
              <a:rPr lang="en-US" sz="2000" dirty="0">
                <a:latin typeface="Calibri" pitchFamily="34" charset="0"/>
              </a:rPr>
              <a:t>Signaler (= ON/OFF control)</a:t>
            </a:r>
          </a:p>
          <a:p>
            <a:pPr marL="342900" indent="-342900" defTabSz="762000">
              <a:lnSpc>
                <a:spcPct val="90000"/>
              </a:lnSpc>
              <a:spcBef>
                <a:spcPct val="5000"/>
              </a:spcBef>
              <a:buFont typeface="Arial" pitchFamily="34" charset="0"/>
              <a:buChar char="•"/>
            </a:pPr>
            <a:r>
              <a:rPr lang="en-US" sz="2000" dirty="0">
                <a:latin typeface="Calibri" pitchFamily="34" charset="0"/>
              </a:rPr>
              <a:t>2-point controller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relay or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logic</a:t>
            </a:r>
          </a:p>
          <a:p>
            <a:pPr marL="342900" indent="-342900" defTabSz="762000">
              <a:lnSpc>
                <a:spcPct val="90000"/>
              </a:lnSpc>
              <a:spcBef>
                <a:spcPct val="5000"/>
              </a:spcBef>
              <a:buFont typeface="Arial" pitchFamily="34" charset="0"/>
              <a:buChar char="•"/>
            </a:pPr>
            <a:r>
              <a:rPr lang="en-US" sz="2000" dirty="0">
                <a:latin typeface="Calibri" pitchFamily="34" charset="0"/>
              </a:rPr>
              <a:t>continuous controller 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0/4...20mA or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0/2...10V</a:t>
            </a:r>
          </a:p>
          <a:p>
            <a:pPr marL="342900" indent="-342900" defTabSz="762000">
              <a:lnSpc>
                <a:spcPct val="90000"/>
              </a:lnSpc>
              <a:spcBef>
                <a:spcPct val="5000"/>
              </a:spcBef>
              <a:buFont typeface="Arial" pitchFamily="34" charset="0"/>
              <a:buChar char="•"/>
            </a:pPr>
            <a:r>
              <a:rPr lang="en-US" sz="2000" dirty="0">
                <a:latin typeface="Calibri" pitchFamily="34" charset="0"/>
              </a:rPr>
              <a:t>3-point 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relay / relay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relay / logic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logic / logic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continuous / continuous 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continuous / relay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continuous / logic</a:t>
            </a:r>
          </a:p>
          <a:p>
            <a:pPr marL="342900" indent="-342900" defTabSz="762000">
              <a:lnSpc>
                <a:spcPct val="90000"/>
              </a:lnSpc>
              <a:spcBef>
                <a:spcPct val="5000"/>
              </a:spcBef>
              <a:buFont typeface="Arial" pitchFamily="34" charset="0"/>
              <a:buChar char="•"/>
            </a:pPr>
            <a:r>
              <a:rPr lang="en-US" sz="2000" dirty="0">
                <a:latin typeface="Calibri" pitchFamily="34" charset="0"/>
              </a:rPr>
              <a:t>motorized valve controller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with position feedback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with </a:t>
            </a:r>
            <a:r>
              <a:rPr lang="en-US" sz="1400" dirty="0" smtClean="0">
                <a:latin typeface="Calibri" pitchFamily="34" charset="0"/>
              </a:rPr>
              <a:t>positioner</a:t>
            </a:r>
            <a:endParaRPr lang="en-US" sz="1400" dirty="0">
              <a:latin typeface="Calibri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2084365" cy="4452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AutoShape 11"/>
          <p:cNvSpPr>
            <a:spLocks/>
          </p:cNvSpPr>
          <p:nvPr/>
        </p:nvSpPr>
        <p:spPr bwMode="auto">
          <a:xfrm>
            <a:off x="6326187" y="3429000"/>
            <a:ext cx="304800" cy="2438400"/>
          </a:xfrm>
          <a:prstGeom prst="rightBrace">
            <a:avLst>
              <a:gd name="adj1" fmla="val 43793"/>
              <a:gd name="adj2" fmla="val 50000"/>
            </a:avLst>
          </a:prstGeom>
          <a:noFill/>
          <a:ln w="31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 sz="180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6611494" y="4185443"/>
            <a:ext cx="1912938" cy="92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1800" dirty="0"/>
              <a:t>special algorithm</a:t>
            </a:r>
            <a:br>
              <a:rPr lang="en-US" sz="1800" dirty="0"/>
            </a:br>
            <a:r>
              <a:rPr lang="en-US" sz="1800" dirty="0"/>
              <a:t>for water, oil </a:t>
            </a:r>
            <a:br>
              <a:rPr lang="en-US" sz="1800" dirty="0"/>
            </a:br>
            <a:r>
              <a:rPr lang="en-US" sz="1800" dirty="0"/>
              <a:t>and fan cooling</a:t>
            </a:r>
          </a:p>
        </p:txBody>
      </p:sp>
    </p:spTree>
    <p:extLst>
      <p:ext uri="{BB962C8B-B14F-4D97-AF65-F5344CB8AC3E}">
        <p14:creationId xmlns:p14="http://schemas.microsoft.com/office/powerpoint/2010/main" val="105277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7616825" cy="325438"/>
          </a:xfrm>
        </p:spPr>
        <p:txBody>
          <a:bodyPr/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Highlights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13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85800" y="1371600"/>
            <a:ext cx="68580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42900" indent="-342900" defTabSz="7620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>
                <a:latin typeface="Calibri" pitchFamily="34" charset="0"/>
              </a:rPr>
              <a:t>Universal version: continuous/switching </a:t>
            </a:r>
            <a:r>
              <a:rPr lang="en-US" sz="1800" b="1" dirty="0" smtClean="0">
                <a:latin typeface="Calibri" pitchFamily="34" charset="0"/>
              </a:rPr>
              <a:t>output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Reduced stock of spare parts</a:t>
            </a:r>
          </a:p>
          <a:p>
            <a:pPr marL="342900" indent="-342900" defTabSz="7620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 smtClean="0">
                <a:latin typeface="Calibri" pitchFamily="34" charset="0"/>
              </a:rPr>
              <a:t>100 </a:t>
            </a:r>
            <a:r>
              <a:rPr lang="en-US" sz="1800" b="1" dirty="0" err="1">
                <a:latin typeface="Calibri" pitchFamily="34" charset="0"/>
              </a:rPr>
              <a:t>ms</a:t>
            </a:r>
            <a:r>
              <a:rPr lang="en-US" sz="1800" b="1" dirty="0">
                <a:latin typeface="Calibri" pitchFamily="34" charset="0"/>
              </a:rPr>
              <a:t> cycle </a:t>
            </a:r>
            <a:r>
              <a:rPr lang="en-US" sz="1800" b="1" dirty="0" smtClean="0">
                <a:latin typeface="Calibri" pitchFamily="34" charset="0"/>
              </a:rPr>
              <a:t>time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suitable for fast control loops</a:t>
            </a:r>
          </a:p>
          <a:p>
            <a:pPr marL="342900" indent="-342900" defTabSz="7620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>
                <a:latin typeface="Calibri" pitchFamily="34" charset="0"/>
              </a:rPr>
              <a:t>Special linearization for all </a:t>
            </a:r>
            <a:r>
              <a:rPr lang="en-US" sz="1800" b="1" dirty="0" smtClean="0">
                <a:latin typeface="Calibri" pitchFamily="34" charset="0"/>
              </a:rPr>
              <a:t>sensors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thermocouples, RTD's, mA, V, mV </a:t>
            </a:r>
          </a:p>
          <a:p>
            <a:pPr marL="342900" indent="-342900" defTabSz="7620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>
                <a:latin typeface="Calibri" pitchFamily="34" charset="0"/>
              </a:rPr>
              <a:t>2 freely configurable analog </a:t>
            </a:r>
            <a:r>
              <a:rPr lang="en-US" sz="1800" b="1" dirty="0" smtClean="0">
                <a:latin typeface="Calibri" pitchFamily="34" charset="0"/>
              </a:rPr>
              <a:t>outputs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11-bit resolution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galvanic isolation from the inputs.</a:t>
            </a:r>
          </a:p>
          <a:p>
            <a:pPr marL="342900" indent="-342900" defTabSz="7620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>
                <a:latin typeface="Calibri" pitchFamily="34" charset="0"/>
              </a:rPr>
              <a:t>Extended operating temperature up to 60 °</a:t>
            </a:r>
            <a:r>
              <a:rPr lang="en-US" sz="1800" b="1" dirty="0" smtClean="0">
                <a:latin typeface="Calibri" pitchFamily="34" charset="0"/>
              </a:rPr>
              <a:t>C</a:t>
            </a:r>
          </a:p>
          <a:p>
            <a:pPr marL="342900" indent="-342900" defTabSz="7620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 smtClean="0">
                <a:latin typeface="Calibri" pitchFamily="34" charset="0"/>
              </a:rPr>
              <a:t>RS 422/485 Modbus RTU interface</a:t>
            </a:r>
          </a:p>
          <a:p>
            <a:pPr marL="342900" indent="-342900" defTabSz="7620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 err="1" smtClean="0">
                <a:latin typeface="Calibri" pitchFamily="34" charset="0"/>
              </a:rPr>
              <a:t>Profibus</a:t>
            </a:r>
            <a:r>
              <a:rPr lang="en-US" sz="1800" b="1" dirty="0" smtClean="0">
                <a:latin typeface="Calibri" pitchFamily="34" charset="0"/>
              </a:rPr>
              <a:t>-DP</a:t>
            </a:r>
          </a:p>
          <a:p>
            <a:pPr marL="342900" indent="-342900" defTabSz="7620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 smtClean="0">
                <a:latin typeface="Calibri" pitchFamily="34" charset="0"/>
              </a:rPr>
              <a:t>Built-in transmitter supply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Galvanic isolation</a:t>
            </a:r>
          </a:p>
          <a:p>
            <a:pPr marL="742950" lvl="1" indent="-285750" defTabSz="762000">
              <a:lnSpc>
                <a:spcPct val="90000"/>
              </a:lnSpc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400" dirty="0">
                <a:latin typeface="Calibri" pitchFamily="34" charset="0"/>
              </a:rPr>
              <a:t>Direct and economic connection of 2 &amp; 3 wire transmitters</a:t>
            </a:r>
          </a:p>
          <a:p>
            <a:pPr marL="342900" indent="-342900" defTabSz="7620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 smtClean="0">
                <a:latin typeface="Calibri" pitchFamily="34" charset="0"/>
              </a:rPr>
              <a:t>Two parameter sets for gain scheduling</a:t>
            </a:r>
          </a:p>
          <a:p>
            <a:pPr marL="342900" indent="-342900" defTabSz="7620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1" dirty="0" smtClean="0">
                <a:latin typeface="Calibri" pitchFamily="34" charset="0"/>
              </a:rPr>
              <a:t>Programmer version available</a:t>
            </a:r>
            <a:endParaRPr lang="en-US" sz="18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1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14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838200"/>
            <a:ext cx="7616825" cy="325438"/>
          </a:xfrm>
        </p:spPr>
        <p:txBody>
          <a:bodyPr/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Highlights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200400" y="3200400"/>
            <a:ext cx="774700" cy="396875"/>
          </a:xfrm>
          <a:prstGeom prst="rect">
            <a:avLst/>
          </a:prstGeom>
          <a:solidFill>
            <a:srgbClr val="EAEAEA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2000">
                <a:solidFill>
                  <a:srgbClr val="FF0000"/>
                </a:solidFill>
                <a:latin typeface="Arial Rounded MT Bold" pitchFamily="34" charset="0"/>
              </a:rPr>
              <a:t>INP2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09600" y="4648200"/>
            <a:ext cx="2057400" cy="1524000"/>
          </a:xfrm>
          <a:prstGeom prst="rect">
            <a:avLst/>
          </a:prstGeom>
          <a:solidFill>
            <a:srgbClr val="CCFF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09600" y="3200400"/>
            <a:ext cx="2590800" cy="1447800"/>
          </a:xfrm>
          <a:prstGeom prst="rect">
            <a:avLst/>
          </a:prstGeom>
          <a:solidFill>
            <a:srgbClr val="EAEAEA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09600" y="1447800"/>
            <a:ext cx="3124200" cy="1752600"/>
          </a:xfrm>
          <a:prstGeom prst="rect">
            <a:avLst/>
          </a:prstGeom>
          <a:solidFill>
            <a:srgbClr val="66CC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4724400"/>
            <a:ext cx="1954212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392488"/>
            <a:ext cx="2238375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244792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AutoShape 12"/>
          <p:cNvSpPr>
            <a:spLocks noChangeArrowheads="1"/>
          </p:cNvSpPr>
          <p:nvPr/>
        </p:nvSpPr>
        <p:spPr bwMode="auto">
          <a:xfrm flipH="1">
            <a:off x="5949950" y="1371600"/>
            <a:ext cx="2889250" cy="400050"/>
          </a:xfrm>
          <a:prstGeom prst="homePlate">
            <a:avLst>
              <a:gd name="adj" fmla="val 21499"/>
            </a:avLst>
          </a:prstGeom>
          <a:solidFill>
            <a:srgbClr val="66CCFF">
              <a:alpha val="50000"/>
            </a:srgb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360000" bIns="46800" anchor="ctr">
            <a:spAutoFit/>
          </a:bodyPr>
          <a:lstStyle/>
          <a:p>
            <a:pPr algn="r" eaLnBrk="0" hangingPunct="0">
              <a:defRPr/>
            </a:pPr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Process value input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681288" y="4648200"/>
            <a:ext cx="746125" cy="396875"/>
          </a:xfrm>
          <a:prstGeom prst="rect">
            <a:avLst/>
          </a:prstGeom>
          <a:solidFill>
            <a:srgbClr val="CCFF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2000" b="1">
                <a:solidFill>
                  <a:srgbClr val="FF0000"/>
                </a:solidFill>
                <a:latin typeface="Arial Rounded MT Bold" pitchFamily="34" charset="0"/>
              </a:rPr>
              <a:t>INP3</a:t>
            </a:r>
          </a:p>
        </p:txBody>
      </p:sp>
      <p:sp>
        <p:nvSpPr>
          <p:cNvPr id="16" name="AutoShape 14"/>
          <p:cNvSpPr>
            <a:spLocks noChangeAspect="1" noChangeArrowheads="1"/>
          </p:cNvSpPr>
          <p:nvPr/>
        </p:nvSpPr>
        <p:spPr bwMode="auto">
          <a:xfrm flipH="1">
            <a:off x="5181600" y="1790989"/>
            <a:ext cx="3657600" cy="340735"/>
          </a:xfrm>
          <a:prstGeom prst="homePlate">
            <a:avLst>
              <a:gd name="adj" fmla="val 32641"/>
            </a:avLst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r" eaLnBrk="0" hangingPunct="0"/>
            <a:r>
              <a:rPr lang="en-US" sz="1600" dirty="0"/>
              <a:t>thermocouple or 0...100mV</a:t>
            </a:r>
          </a:p>
        </p:txBody>
      </p:sp>
      <p:sp>
        <p:nvSpPr>
          <p:cNvPr id="17" name="AutoShape 15"/>
          <p:cNvSpPr>
            <a:spLocks noChangeAspect="1" noChangeArrowheads="1"/>
          </p:cNvSpPr>
          <p:nvPr/>
        </p:nvSpPr>
        <p:spPr bwMode="auto">
          <a:xfrm flipH="1">
            <a:off x="3733800" y="2165639"/>
            <a:ext cx="5105400" cy="340735"/>
          </a:xfrm>
          <a:prstGeom prst="homePlate">
            <a:avLst>
              <a:gd name="adj" fmla="val 45561"/>
            </a:avLst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r" eaLnBrk="0" hangingPunct="0"/>
            <a:r>
              <a:rPr lang="en-US" sz="1600" dirty="0"/>
              <a:t>Pt100, Pt1000, RTD or potentiometer</a:t>
            </a:r>
          </a:p>
        </p:txBody>
      </p:sp>
      <p:sp>
        <p:nvSpPr>
          <p:cNvPr id="18" name="AutoShape 16"/>
          <p:cNvSpPr>
            <a:spLocks noChangeAspect="1" noChangeArrowheads="1"/>
          </p:cNvSpPr>
          <p:nvPr/>
        </p:nvSpPr>
        <p:spPr bwMode="auto">
          <a:xfrm flipH="1">
            <a:off x="3733800" y="2540289"/>
            <a:ext cx="5105400" cy="340735"/>
          </a:xfrm>
          <a:prstGeom prst="homePlate">
            <a:avLst>
              <a:gd name="adj" fmla="val 45561"/>
            </a:avLst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r" eaLnBrk="0" hangingPunct="0"/>
            <a:r>
              <a:rPr lang="en-US" sz="1600" dirty="0"/>
              <a:t>0(4)...20 mA or 0...10 Volt</a:t>
            </a:r>
          </a:p>
        </p:txBody>
      </p:sp>
      <p:sp>
        <p:nvSpPr>
          <p:cNvPr id="19" name="AutoShape 17"/>
          <p:cNvSpPr>
            <a:spLocks noChangeArrowheads="1"/>
          </p:cNvSpPr>
          <p:nvPr/>
        </p:nvSpPr>
        <p:spPr bwMode="auto">
          <a:xfrm flipH="1">
            <a:off x="2130425" y="3245445"/>
            <a:ext cx="6708775" cy="309958"/>
          </a:xfrm>
          <a:prstGeom prst="homePlate">
            <a:avLst>
              <a:gd name="adj" fmla="val 34238"/>
            </a:avLst>
          </a:prstGeom>
          <a:solidFill>
            <a:srgbClr val="EAEAEA">
              <a:alpha val="50000"/>
            </a:srgb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360000" bIns="46800" anchor="ctr">
            <a:spAutoFit/>
          </a:bodyPr>
          <a:lstStyle/>
          <a:p>
            <a:pPr algn="r" eaLnBrk="0" hangingPunct="0">
              <a:defRPr/>
            </a:pPr>
            <a:r>
              <a:rPr lang="en-US" sz="1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e.g. heating current, setpoint, position feedback,...</a:t>
            </a:r>
          </a:p>
        </p:txBody>
      </p:sp>
      <p:sp>
        <p:nvSpPr>
          <p:cNvPr id="20" name="AutoShape 18"/>
          <p:cNvSpPr>
            <a:spLocks noChangeAspect="1" noChangeArrowheads="1"/>
          </p:cNvSpPr>
          <p:nvPr/>
        </p:nvSpPr>
        <p:spPr bwMode="auto">
          <a:xfrm flipH="1">
            <a:off x="5943600" y="3594389"/>
            <a:ext cx="2895600" cy="340735"/>
          </a:xfrm>
          <a:prstGeom prst="homePlate">
            <a:avLst>
              <a:gd name="adj" fmla="val 25841"/>
            </a:avLst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r" eaLnBrk="0" hangingPunct="0"/>
            <a:r>
              <a:rPr lang="en-US" sz="1600" dirty="0"/>
              <a:t>0(4)...20 mA</a:t>
            </a:r>
          </a:p>
        </p:txBody>
      </p:sp>
      <p:sp>
        <p:nvSpPr>
          <p:cNvPr id="21" name="AutoShape 19"/>
          <p:cNvSpPr>
            <a:spLocks noChangeAspect="1" noChangeArrowheads="1"/>
          </p:cNvSpPr>
          <p:nvPr/>
        </p:nvSpPr>
        <p:spPr bwMode="auto">
          <a:xfrm flipH="1">
            <a:off x="3810000" y="3943639"/>
            <a:ext cx="5029200" cy="340735"/>
          </a:xfrm>
          <a:prstGeom prst="homePlate">
            <a:avLst>
              <a:gd name="adj" fmla="val 44881"/>
            </a:avLst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r" eaLnBrk="0" hangingPunct="0"/>
            <a:r>
              <a:rPr lang="en-US" sz="1600" dirty="0"/>
              <a:t>0...50 mA AC for heating current 50A/1000</a:t>
            </a:r>
          </a:p>
        </p:txBody>
      </p:sp>
      <p:sp>
        <p:nvSpPr>
          <p:cNvPr id="22" name="AutoShape 20"/>
          <p:cNvSpPr>
            <a:spLocks noChangeAspect="1" noChangeArrowheads="1"/>
          </p:cNvSpPr>
          <p:nvPr/>
        </p:nvSpPr>
        <p:spPr bwMode="auto">
          <a:xfrm flipH="1">
            <a:off x="5105400" y="4292889"/>
            <a:ext cx="3733800" cy="340735"/>
          </a:xfrm>
          <a:prstGeom prst="homePlate">
            <a:avLst>
              <a:gd name="adj" fmla="val 33321"/>
            </a:avLst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r" eaLnBrk="0" hangingPunct="0"/>
            <a:r>
              <a:rPr lang="en-US" sz="1600" dirty="0"/>
              <a:t>potentiometer up to 4500 Ohm</a:t>
            </a:r>
          </a:p>
        </p:txBody>
      </p:sp>
      <p:sp>
        <p:nvSpPr>
          <p:cNvPr id="23" name="AutoShape 21"/>
          <p:cNvSpPr>
            <a:spLocks noChangeAspect="1" noChangeArrowheads="1"/>
          </p:cNvSpPr>
          <p:nvPr/>
        </p:nvSpPr>
        <p:spPr bwMode="auto">
          <a:xfrm flipH="1">
            <a:off x="5181600" y="5046952"/>
            <a:ext cx="3657600" cy="340735"/>
          </a:xfrm>
          <a:prstGeom prst="homePlate">
            <a:avLst>
              <a:gd name="adj" fmla="val 3292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r" eaLnBrk="0" hangingPunct="0"/>
            <a:r>
              <a:rPr lang="en-US" sz="1600" dirty="0"/>
              <a:t>thermocouple or 0...100mV</a:t>
            </a:r>
          </a:p>
        </p:txBody>
      </p:sp>
      <p:sp>
        <p:nvSpPr>
          <p:cNvPr id="24" name="AutoShape 22"/>
          <p:cNvSpPr>
            <a:spLocks noChangeAspect="1" noChangeArrowheads="1"/>
          </p:cNvSpPr>
          <p:nvPr/>
        </p:nvSpPr>
        <p:spPr bwMode="auto">
          <a:xfrm flipH="1">
            <a:off x="3733800" y="5394614"/>
            <a:ext cx="5105400" cy="340735"/>
          </a:xfrm>
          <a:prstGeom prst="homePlate">
            <a:avLst>
              <a:gd name="adj" fmla="val 4595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r" eaLnBrk="0" hangingPunct="0"/>
            <a:r>
              <a:rPr lang="en-US" sz="1600" dirty="0"/>
              <a:t>Pt100, Pt1000, RTD or potentiometer</a:t>
            </a:r>
          </a:p>
        </p:txBody>
      </p:sp>
      <p:sp>
        <p:nvSpPr>
          <p:cNvPr id="25" name="AutoShape 23"/>
          <p:cNvSpPr>
            <a:spLocks noChangeAspect="1" noChangeArrowheads="1"/>
          </p:cNvSpPr>
          <p:nvPr/>
        </p:nvSpPr>
        <p:spPr bwMode="auto">
          <a:xfrm flipH="1">
            <a:off x="6705600" y="5742277"/>
            <a:ext cx="2133600" cy="340735"/>
          </a:xfrm>
          <a:prstGeom prst="homePlate">
            <a:avLst>
              <a:gd name="adj" fmla="val 19205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CC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r" eaLnBrk="0" hangingPunct="0"/>
            <a:r>
              <a:rPr lang="en-US" sz="1600" dirty="0"/>
              <a:t>0(4)...20 mA.</a:t>
            </a:r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381000" y="2362200"/>
            <a:ext cx="838200" cy="838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914400" y="1981200"/>
            <a:ext cx="1295400" cy="1219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1981200" y="1447800"/>
            <a:ext cx="1295400" cy="1219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auto">
          <a:xfrm>
            <a:off x="2209800" y="3733800"/>
            <a:ext cx="838200" cy="838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auto">
          <a:xfrm>
            <a:off x="1447800" y="3733800"/>
            <a:ext cx="838200" cy="838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auto">
          <a:xfrm>
            <a:off x="762000" y="3200400"/>
            <a:ext cx="838200" cy="838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auto">
          <a:xfrm>
            <a:off x="304800" y="5257800"/>
            <a:ext cx="838200" cy="838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sp>
        <p:nvSpPr>
          <p:cNvPr id="33" name="Oval 31"/>
          <p:cNvSpPr>
            <a:spLocks noChangeArrowheads="1"/>
          </p:cNvSpPr>
          <p:nvPr/>
        </p:nvSpPr>
        <p:spPr bwMode="auto">
          <a:xfrm>
            <a:off x="838200" y="4876800"/>
            <a:ext cx="1295400" cy="1219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auto">
          <a:xfrm>
            <a:off x="1828800" y="4572000"/>
            <a:ext cx="838200" cy="838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3748088" y="1447800"/>
            <a:ext cx="746125" cy="396875"/>
          </a:xfrm>
          <a:prstGeom prst="rect">
            <a:avLst/>
          </a:prstGeom>
          <a:solidFill>
            <a:srgbClr val="66CC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sz="2000" b="1">
                <a:solidFill>
                  <a:srgbClr val="FF0000"/>
                </a:solidFill>
                <a:latin typeface="Arial Rounded MT Bold" pitchFamily="34" charset="0"/>
              </a:rPr>
              <a:t>INP1</a:t>
            </a:r>
          </a:p>
        </p:txBody>
      </p:sp>
      <p:sp>
        <p:nvSpPr>
          <p:cNvPr id="36" name="AutoShape 34"/>
          <p:cNvSpPr>
            <a:spLocks noChangeArrowheads="1"/>
          </p:cNvSpPr>
          <p:nvPr/>
        </p:nvSpPr>
        <p:spPr bwMode="auto">
          <a:xfrm flipH="1">
            <a:off x="3427412" y="4698008"/>
            <a:ext cx="5411787" cy="309958"/>
          </a:xfrm>
          <a:prstGeom prst="homePlate">
            <a:avLst>
              <a:gd name="adj" fmla="val 41905"/>
            </a:avLst>
          </a:prstGeom>
          <a:solidFill>
            <a:srgbClr val="CCFFCC">
              <a:alpha val="50000"/>
            </a:srgb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360000" bIns="46800" anchor="ctr">
            <a:spAutoFit/>
          </a:bodyPr>
          <a:lstStyle/>
          <a:p>
            <a:pPr algn="r" eaLnBrk="0" hangingPunct="0">
              <a:defRPr/>
            </a:pPr>
            <a:r>
              <a:rPr lang="en-US" sz="1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e.g. 2nd process value, limit monitoring, display, ..</a:t>
            </a:r>
          </a:p>
        </p:txBody>
      </p:sp>
    </p:spTree>
    <p:extLst>
      <p:ext uri="{BB962C8B-B14F-4D97-AF65-F5344CB8AC3E}">
        <p14:creationId xmlns:p14="http://schemas.microsoft.com/office/powerpoint/2010/main" val="228594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5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5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750"/>
                            </p:stCondLst>
                            <p:childTnLst>
                              <p:par>
                                <p:cTn id="9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50"/>
                            </p:stCondLst>
                            <p:childTnLst>
                              <p:par>
                                <p:cTn id="1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750"/>
                            </p:stCondLst>
                            <p:childTnLst>
                              <p:par>
                                <p:cTn id="1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14" grpId="0" animBg="1" autoUpdateAnimBg="0"/>
      <p:bldP spid="15" grpId="0" animBg="1" autoUpdateAnimBg="0"/>
      <p:bldP spid="16" grpId="0" animBg="1" autoUpdateAnimBg="0"/>
      <p:bldP spid="17" grpId="0" animBg="1" autoUpdateAnimBg="0"/>
      <p:bldP spid="18" grpId="0" animBg="1" autoUpdateAnimBg="0"/>
      <p:bldP spid="19" grpId="0" animBg="1" autoUpdateAnimBg="0"/>
      <p:bldP spid="20" grpId="0" animBg="1" autoUpdateAnimBg="0"/>
      <p:bldP spid="21" grpId="0" animBg="1" autoUpdateAnimBg="0"/>
      <p:bldP spid="22" grpId="0" animBg="1" autoUpdateAnimBg="0"/>
      <p:bldP spid="23" grpId="0" autoUpdateAnimBg="0"/>
      <p:bldP spid="24" grpId="0" autoUpdateAnimBg="0"/>
      <p:bldP spid="25" grpId="0" autoUpdateAnimBg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 autoUpdateAnimBg="0"/>
      <p:bldP spid="36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15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88513" y="24384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>
                <a:lumMod val="95000"/>
              </a:schemeClr>
            </a:outerShdw>
          </a:effectLst>
          <a:extLst/>
        </p:spPr>
        <p:txBody>
          <a:bodyPr lIns="90488" tIns="44450" rIns="90488" bIns="44450" anchor="ctr"/>
          <a:lstStyle/>
          <a:p>
            <a:pPr algn="ctr"/>
            <a:r>
              <a:rPr lang="de-DE" sz="6600" dirty="0" smtClean="0">
                <a:solidFill>
                  <a:srgbClr val="0050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PRO-16</a:t>
            </a:r>
            <a:r>
              <a:rPr lang="de-DE" sz="3200" dirty="0">
                <a:solidFill>
                  <a:srgbClr val="0050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de-DE" sz="3200" dirty="0">
                <a:solidFill>
                  <a:srgbClr val="0050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de-DE" sz="2800" dirty="0">
                <a:solidFill>
                  <a:srgbClr val="00508C"/>
                </a:solidFill>
                <a:latin typeface="Calibri" pitchFamily="34" charset="0"/>
              </a:rPr>
              <a:t>Universal </a:t>
            </a:r>
            <a:r>
              <a:rPr lang="de-DE" sz="2800" dirty="0" smtClean="0">
                <a:solidFill>
                  <a:srgbClr val="00508C"/>
                </a:solidFill>
                <a:latin typeface="Calibri" pitchFamily="34" charset="0"/>
              </a:rPr>
              <a:t>Process Controller</a:t>
            </a:r>
            <a:endParaRPr lang="de-DE" sz="3200" dirty="0">
              <a:solidFill>
                <a:srgbClr val="00508C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43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706" y="2743200"/>
            <a:ext cx="1882588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1361281"/>
            <a:ext cx="914400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pPr algn="ctr"/>
            <a:r>
              <a:rPr lang="en-US" sz="2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PRO-16 Compact Industrial Process Controller </a:t>
            </a:r>
            <a:r>
              <a:rPr lang="en-US" sz="2800" kern="0" dirty="0" smtClean="0"/>
              <a:t/>
            </a:r>
            <a:br>
              <a:rPr lang="en-US" sz="2800" kern="0" dirty="0" smtClean="0"/>
            </a:br>
            <a:endParaRPr lang="en-US" sz="2800" kern="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52400" y="952500"/>
            <a:ext cx="8839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pPr algn="ctr"/>
            <a:r>
              <a:rPr lang="en-US" sz="36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Panel Mounted 48 x 48mm</a:t>
            </a:r>
            <a:br>
              <a:rPr lang="en-US" sz="36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Controller by WEST</a:t>
            </a:r>
            <a:endParaRPr lang="en-US" sz="3600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2788384"/>
            <a:ext cx="2819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/>
              <a:t>A compact, fully-featured controller for your</a:t>
            </a:r>
          </a:p>
          <a:p>
            <a:pPr algn="r"/>
            <a:r>
              <a:rPr lang="en-US" sz="1600" dirty="0"/>
              <a:t>demanding </a:t>
            </a:r>
            <a:r>
              <a:rPr lang="en-US" sz="1600" dirty="0" smtClean="0"/>
              <a:t>applications</a:t>
            </a:r>
          </a:p>
          <a:p>
            <a:pPr algn="r"/>
            <a:endParaRPr lang="en-US" sz="1600" b="1" dirty="0"/>
          </a:p>
          <a:p>
            <a:pPr algn="r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16 Profiles with up to 16 Segments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38800" y="2788384"/>
            <a:ext cx="320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-BoldMT"/>
              </a:rPr>
              <a:t>The only controller of its size, </a:t>
            </a:r>
            <a:r>
              <a:rPr lang="en-US" sz="1600" dirty="0" smtClean="0">
                <a:latin typeface="Arial-BoldMT"/>
              </a:rPr>
              <a:t>flexible with up </a:t>
            </a:r>
            <a:r>
              <a:rPr lang="en-US" sz="1600" dirty="0">
                <a:latin typeface="Arial-BoldMT"/>
              </a:rPr>
              <a:t>to 6 outputs, 2 digital inputs, a </a:t>
            </a:r>
            <a:r>
              <a:rPr lang="en-US" sz="1600" dirty="0" smtClean="0">
                <a:latin typeface="Arial-BoldMT"/>
              </a:rPr>
              <a:t>remote setpoint </a:t>
            </a:r>
            <a:r>
              <a:rPr lang="en-US" sz="1600" dirty="0">
                <a:latin typeface="Arial-BoldMT"/>
              </a:rPr>
              <a:t>input, </a:t>
            </a:r>
            <a:r>
              <a:rPr lang="en-US" sz="1600" dirty="0" smtClean="0">
                <a:latin typeface="Arial-BoldMT"/>
              </a:rPr>
              <a:t>RS485 communications and linked </a:t>
            </a:r>
            <a:r>
              <a:rPr lang="en-US" sz="1600" dirty="0">
                <a:latin typeface="Arial-BoldMT"/>
              </a:rPr>
              <a:t>to best in class </a:t>
            </a:r>
            <a:r>
              <a:rPr lang="en-US" sz="1600" dirty="0" err="1" smtClean="0">
                <a:latin typeface="Arial-BoldMT"/>
              </a:rPr>
              <a:t>BlueControl</a:t>
            </a:r>
            <a:r>
              <a:rPr lang="en-US" sz="1600" dirty="0" smtClean="0">
                <a:latin typeface="Arial-BoldMT"/>
              </a:rPr>
              <a:t> software</a:t>
            </a:r>
            <a:r>
              <a:rPr lang="en-US" sz="1600" dirty="0">
                <a:latin typeface="Arial-BoldMT"/>
              </a:rPr>
              <a:t>.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4796135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PRO-16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887" y="2743200"/>
            <a:ext cx="1537026" cy="1555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697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18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62000" y="1143000"/>
            <a:ext cx="7616825" cy="325438"/>
          </a:xfrm>
        </p:spPr>
        <p:txBody>
          <a:bodyPr/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Highlights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05200" y="1828800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Flexible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Options </a:t>
            </a:r>
            <a:r>
              <a:rPr lang="en-US" sz="2000" b="1" dirty="0" smtClean="0"/>
              <a:t>(built to order)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3965222"/>
            <a:ext cx="4123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BlueControl</a:t>
            </a:r>
            <a:r>
              <a:rPr lang="en-US" sz="28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©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Software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5200" y="2309182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Up to 6 outputs (relay, logic SSR, Linear DC)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Up to 4 digital Inputs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Heater current input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Transmitter power supply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RS485 communications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16 segments x 16 profiles 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505200" y="4414277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Parameter configuration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Save ‘recipes’ for production changes.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Clone other devices – ideal for OEMs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Simulator to test operation before going live.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Profile configuration with graphical overview.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908786"/>
            <a:ext cx="1537026" cy="1555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95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19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31718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33800" y="2144524"/>
            <a:ext cx="51203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Oven and Furnaces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Chiller and Refrigeration Systems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Laboratory and Test Equipment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Boiler and Steam Processes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And a wide range of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1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2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832800" y="1074479"/>
            <a:ext cx="7554600" cy="748318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  <a:effectLst/>
          <a:extLst/>
        </p:spPr>
        <p:txBody>
          <a:bodyPr wrap="none" lIns="90000" tIns="46800" rIns="90000" bIns="46800" anchor="ctr"/>
          <a:lstStyle/>
          <a:p>
            <a:pPr algn="ctr">
              <a:defRPr/>
            </a:pPr>
            <a:r>
              <a:rPr lang="de-DE" b="1" dirty="0">
                <a:solidFill>
                  <a:srgbClr val="00508C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n-ea"/>
              </a:rPr>
              <a:t>Product line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32800" y="1827818"/>
            <a:ext cx="2520000" cy="3780000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noFill/>
          </a:ln>
          <a:effectLst/>
          <a:extLst/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347400" y="1828800"/>
            <a:ext cx="2520000" cy="378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vert="eaVert" wrap="none" lIns="90000" tIns="46800" rIns="90000" bIns="46800" anchor="ctr"/>
          <a:lstStyle/>
          <a:p>
            <a:endParaRPr lang="en-US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867400" y="1828800"/>
            <a:ext cx="2520000" cy="3780000"/>
          </a:xfrm>
          <a:prstGeom prst="rect">
            <a:avLst/>
          </a:prstGeom>
          <a:solidFill>
            <a:schemeClr val="accent6">
              <a:lumMod val="75000"/>
              <a:alpha val="50195"/>
            </a:schemeClr>
          </a:solidFill>
          <a:ln>
            <a:noFill/>
          </a:ln>
          <a:effectLst/>
          <a:extLst/>
        </p:spPr>
        <p:txBody>
          <a:bodyPr vert="eaVert" wrap="none" lIns="90000" tIns="46800" rIns="90000" bIns="46800" anchor="ctr"/>
          <a:lstStyle/>
          <a:p>
            <a:endParaRPr lang="en-US"/>
          </a:p>
        </p:txBody>
      </p:sp>
      <p:grpSp>
        <p:nvGrpSpPr>
          <p:cNvPr id="10" name="Group 13"/>
          <p:cNvGrpSpPr>
            <a:grpSpLocks/>
          </p:cNvGrpSpPr>
          <p:nvPr/>
        </p:nvGrpSpPr>
        <p:grpSpPr bwMode="auto">
          <a:xfrm>
            <a:off x="4155755" y="1981200"/>
            <a:ext cx="903290" cy="344488"/>
            <a:chOff x="2593" y="1061"/>
            <a:chExt cx="569" cy="217"/>
          </a:xfrm>
        </p:grpSpPr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593" y="1061"/>
              <a:ext cx="3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de-DE" sz="2000" b="1">
                  <a:solidFill>
                    <a:srgbClr val="00508C"/>
                  </a:solidFill>
                  <a:latin typeface="Arial Narrow" pitchFamily="34" charset="0"/>
                </a:rPr>
                <a:t> </a:t>
              </a:r>
              <a:endParaRPr lang="de-DE" sz="2000" b="1">
                <a:solidFill>
                  <a:srgbClr val="00508C"/>
                </a:solidFill>
                <a:latin typeface="Times New Roman" pitchFamily="18" charset="0"/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2624" y="1084"/>
              <a:ext cx="53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de-DE" sz="2000" b="1" dirty="0">
                  <a:solidFill>
                    <a:srgbClr val="00508C"/>
                  </a:solidFill>
                  <a:latin typeface="Arial Rounded MT Bold" pitchFamily="34" charset="0"/>
                </a:rPr>
                <a:t> </a:t>
              </a:r>
              <a:r>
                <a:rPr lang="de-DE" sz="2000" b="1" dirty="0" smtClean="0">
                  <a:solidFill>
                    <a:srgbClr val="00508C"/>
                  </a:solidFill>
                  <a:latin typeface="Arial Rounded MT Bold" pitchFamily="34" charset="0"/>
                </a:rPr>
                <a:t>PRO-8</a:t>
              </a:r>
              <a:endParaRPr lang="de-DE" sz="2000" b="1" dirty="0">
                <a:solidFill>
                  <a:srgbClr val="00508C"/>
                </a:solidFill>
                <a:latin typeface="Times New Roman" pitchFamily="18" charset="0"/>
              </a:endParaRPr>
            </a:p>
          </p:txBody>
        </p:sp>
      </p:grpSp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3347401" y="2526851"/>
            <a:ext cx="25200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de-DE" sz="1200" dirty="0" smtClean="0">
                <a:solidFill>
                  <a:srgbClr val="00508C"/>
                </a:solidFill>
              </a:rPr>
              <a:t>Industrial Controller</a:t>
            </a:r>
            <a:endParaRPr lang="de-DE" sz="1200" dirty="0">
              <a:solidFill>
                <a:srgbClr val="00508C"/>
              </a:solidFill>
              <a:latin typeface="Times New Roman" pitchFamily="18" charset="0"/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5940900" y="2526851"/>
            <a:ext cx="25199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de-DE" sz="1200" dirty="0">
                <a:solidFill>
                  <a:srgbClr val="00508C"/>
                </a:solidFill>
              </a:rPr>
              <a:t>Standard </a:t>
            </a:r>
            <a:r>
              <a:rPr lang="de-DE" sz="1200" dirty="0" smtClean="0">
                <a:solidFill>
                  <a:srgbClr val="00508C"/>
                </a:solidFill>
              </a:rPr>
              <a:t>Controller </a:t>
            </a:r>
            <a:r>
              <a:rPr lang="de-DE" sz="1200" dirty="0">
                <a:solidFill>
                  <a:srgbClr val="00508C"/>
                </a:solidFill>
              </a:rPr>
              <a:t>for </a:t>
            </a:r>
          </a:p>
          <a:p>
            <a:pPr algn="ctr" eaLnBrk="0" hangingPunct="0"/>
            <a:r>
              <a:rPr lang="de-DE" sz="1200" dirty="0">
                <a:solidFill>
                  <a:srgbClr val="00508C"/>
                </a:solidFill>
              </a:rPr>
              <a:t>Process industry</a:t>
            </a:r>
            <a:endParaRPr lang="de-DE" sz="1200" dirty="0">
              <a:solidFill>
                <a:srgbClr val="00508C"/>
              </a:solidFill>
              <a:latin typeface="Times New Roman" pitchFamily="18" charset="0"/>
            </a:endParaRPr>
          </a:p>
        </p:txBody>
      </p:sp>
      <p:grpSp>
        <p:nvGrpSpPr>
          <p:cNvPr id="20" name="Group 13"/>
          <p:cNvGrpSpPr>
            <a:grpSpLocks/>
          </p:cNvGrpSpPr>
          <p:nvPr/>
        </p:nvGrpSpPr>
        <p:grpSpPr bwMode="auto">
          <a:xfrm>
            <a:off x="6749255" y="1981821"/>
            <a:ext cx="903290" cy="344488"/>
            <a:chOff x="2593" y="1061"/>
            <a:chExt cx="569" cy="217"/>
          </a:xfrm>
        </p:grpSpPr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2593" y="1061"/>
              <a:ext cx="3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de-DE" sz="2000" b="1">
                  <a:solidFill>
                    <a:srgbClr val="00508C"/>
                  </a:solidFill>
                  <a:latin typeface="Arial Narrow" pitchFamily="34" charset="0"/>
                </a:rPr>
                <a:t> </a:t>
              </a:r>
              <a:endParaRPr lang="de-DE" sz="2000" b="1">
                <a:solidFill>
                  <a:srgbClr val="00508C"/>
                </a:solidFill>
                <a:latin typeface="Times New Roman" pitchFamily="18" charset="0"/>
              </a:endParaRPr>
            </a:p>
          </p:txBody>
        </p:sp>
        <p:sp>
          <p:nvSpPr>
            <p:cNvPr id="22" name="Rectangle 16"/>
            <p:cNvSpPr>
              <a:spLocks noChangeArrowheads="1"/>
            </p:cNvSpPr>
            <p:nvPr/>
          </p:nvSpPr>
          <p:spPr bwMode="auto">
            <a:xfrm>
              <a:off x="2624" y="1084"/>
              <a:ext cx="53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de-DE" sz="2000" b="1" dirty="0">
                  <a:solidFill>
                    <a:srgbClr val="00508C"/>
                  </a:solidFill>
                  <a:latin typeface="Arial Rounded MT Bold" pitchFamily="34" charset="0"/>
                </a:rPr>
                <a:t> </a:t>
              </a:r>
              <a:r>
                <a:rPr lang="de-DE" sz="2000" b="1" dirty="0" smtClean="0">
                  <a:solidFill>
                    <a:srgbClr val="00508C"/>
                  </a:solidFill>
                  <a:latin typeface="Arial Rounded MT Bold" pitchFamily="34" charset="0"/>
                </a:rPr>
                <a:t>PRO-4</a:t>
              </a:r>
              <a:endParaRPr lang="de-DE" sz="2000" b="1" dirty="0">
                <a:solidFill>
                  <a:srgbClr val="00508C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3" name="Group 13"/>
          <p:cNvGrpSpPr>
            <a:grpSpLocks/>
          </p:cNvGrpSpPr>
          <p:nvPr/>
        </p:nvGrpSpPr>
        <p:grpSpPr bwMode="auto">
          <a:xfrm>
            <a:off x="1431924" y="1981200"/>
            <a:ext cx="996952" cy="344488"/>
            <a:chOff x="2538" y="1061"/>
            <a:chExt cx="628" cy="217"/>
          </a:xfrm>
        </p:grpSpPr>
        <p:sp>
          <p:nvSpPr>
            <p:cNvPr id="24" name="Rectangle 15"/>
            <p:cNvSpPr>
              <a:spLocks noChangeArrowheads="1"/>
            </p:cNvSpPr>
            <p:nvPr/>
          </p:nvSpPr>
          <p:spPr bwMode="auto">
            <a:xfrm>
              <a:off x="2593" y="1061"/>
              <a:ext cx="3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de-DE" sz="2000" b="1">
                  <a:solidFill>
                    <a:srgbClr val="00508C"/>
                  </a:solidFill>
                  <a:latin typeface="Arial Narrow" pitchFamily="34" charset="0"/>
                </a:rPr>
                <a:t> </a:t>
              </a:r>
              <a:endParaRPr lang="de-DE" sz="2000" b="1">
                <a:solidFill>
                  <a:srgbClr val="00508C"/>
                </a:solidFill>
                <a:latin typeface="Times New Roman" pitchFamily="18" charset="0"/>
              </a:endParaRPr>
            </a:p>
          </p:txBody>
        </p:sp>
        <p:sp>
          <p:nvSpPr>
            <p:cNvPr id="25" name="Rectangle 16"/>
            <p:cNvSpPr>
              <a:spLocks noChangeArrowheads="1"/>
            </p:cNvSpPr>
            <p:nvPr/>
          </p:nvSpPr>
          <p:spPr bwMode="auto">
            <a:xfrm>
              <a:off x="2538" y="1084"/>
              <a:ext cx="62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de-DE" sz="2000" b="1" dirty="0">
                  <a:solidFill>
                    <a:srgbClr val="00508C"/>
                  </a:solidFill>
                  <a:latin typeface="Arial Rounded MT Bold" pitchFamily="34" charset="0"/>
                </a:rPr>
                <a:t> </a:t>
              </a:r>
              <a:r>
                <a:rPr lang="de-DE" sz="2000" b="1" dirty="0" smtClean="0">
                  <a:solidFill>
                    <a:srgbClr val="00508C"/>
                  </a:solidFill>
                  <a:latin typeface="Arial Rounded MT Bold" pitchFamily="34" charset="0"/>
                </a:rPr>
                <a:t>PRO-16</a:t>
              </a:r>
              <a:endParaRPr lang="de-DE" sz="2000" b="1" dirty="0">
                <a:solidFill>
                  <a:srgbClr val="00508C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317937" y="4201942"/>
            <a:ext cx="1224925" cy="1230758"/>
            <a:chOff x="1326739" y="2886077"/>
            <a:chExt cx="1071223" cy="107632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6739" y="2886077"/>
              <a:ext cx="1071223" cy="10763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3048000"/>
              <a:ext cx="786765" cy="5334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4002053" y="3048000"/>
            <a:ext cx="1210694" cy="2384700"/>
            <a:chOff x="3643005" y="2819400"/>
            <a:chExt cx="1210694" cy="23847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3005" y="2819400"/>
              <a:ext cx="1210694" cy="238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2617" y="4690010"/>
              <a:ext cx="348593" cy="2550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977" y="3251966"/>
              <a:ext cx="798749" cy="621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6036910" y="3118125"/>
            <a:ext cx="2327980" cy="2314575"/>
            <a:chOff x="5886098" y="2889524"/>
            <a:chExt cx="2327980" cy="23145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7934" y="4698560"/>
              <a:ext cx="286247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5886098" y="2889524"/>
              <a:ext cx="2327980" cy="2314575"/>
              <a:chOff x="5886098" y="2889524"/>
              <a:chExt cx="2327980" cy="231457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6098" y="2889524"/>
                <a:ext cx="2327980" cy="2314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5" name="Picture 7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24600" y="3348009"/>
                <a:ext cx="1447800" cy="1050689"/>
              </a:xfrm>
              <a:prstGeom prst="rect">
                <a:avLst/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9881" y="4699352"/>
              <a:ext cx="348593" cy="2550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762000" y="2526851"/>
            <a:ext cx="25200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de-DE" sz="1200" dirty="0" smtClean="0">
                <a:solidFill>
                  <a:srgbClr val="00508C"/>
                </a:solidFill>
              </a:rPr>
              <a:t>Compact Industrial Controller</a:t>
            </a:r>
            <a:endParaRPr lang="de-DE" sz="1200" dirty="0">
              <a:solidFill>
                <a:srgbClr val="00508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33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7616825" cy="325438"/>
          </a:xfrm>
        </p:spPr>
        <p:txBody>
          <a:bodyPr/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813" y="1371600"/>
            <a:ext cx="8002587" cy="4648200"/>
          </a:xfrm>
        </p:spPr>
        <p:txBody>
          <a:bodyPr/>
          <a:lstStyle/>
          <a:p>
            <a:r>
              <a:rPr lang="pt-BR" sz="1400" b="1" dirty="0" smtClean="0"/>
              <a:t>Thermocouple</a:t>
            </a:r>
            <a:r>
              <a:rPr lang="pt-BR" sz="1200" b="1" dirty="0" smtClean="0"/>
              <a:t> </a:t>
            </a:r>
            <a:r>
              <a:rPr lang="pt-BR" sz="1200" dirty="0"/>
              <a:t>L, J, K, N, S, R, T, B, C, D, E</a:t>
            </a:r>
          </a:p>
          <a:p>
            <a:r>
              <a:rPr lang="en-US" sz="1400" b="1" dirty="0"/>
              <a:t>Input </a:t>
            </a:r>
            <a:r>
              <a:rPr lang="en-US" sz="1400" b="1" dirty="0" smtClean="0"/>
              <a:t>impedance </a:t>
            </a:r>
            <a:r>
              <a:rPr lang="en-US" sz="1200" dirty="0"/>
              <a:t>≥1M</a:t>
            </a:r>
            <a:r>
              <a:rPr lang="el-GR" sz="1200" dirty="0"/>
              <a:t>Ω</a:t>
            </a:r>
          </a:p>
          <a:p>
            <a:r>
              <a:rPr lang="en-US" sz="1400" b="1" dirty="0"/>
              <a:t>Cold junction compensation </a:t>
            </a:r>
            <a:r>
              <a:rPr lang="en-US" sz="1200" dirty="0"/>
              <a:t>max additional error ±0.5K</a:t>
            </a:r>
          </a:p>
          <a:p>
            <a:r>
              <a:rPr lang="en-US" sz="1400" b="1" dirty="0"/>
              <a:t>Sensor break detection </a:t>
            </a:r>
            <a:r>
              <a:rPr lang="en-US" sz="1200" dirty="0"/>
              <a:t>≤1μA, </a:t>
            </a:r>
            <a:r>
              <a:rPr lang="en-US" sz="1200" dirty="0" smtClean="0"/>
              <a:t>configurable </a:t>
            </a:r>
            <a:r>
              <a:rPr lang="en-US" sz="1200" dirty="0"/>
              <a:t>output action</a:t>
            </a:r>
          </a:p>
          <a:p>
            <a:r>
              <a:rPr lang="en-US" sz="1400" b="1" dirty="0"/>
              <a:t>RTD </a:t>
            </a:r>
            <a:r>
              <a:rPr lang="en-US" sz="1200" dirty="0"/>
              <a:t>3 Wire PT100, PT1000, KTY11-6,</a:t>
            </a:r>
          </a:p>
          <a:p>
            <a:r>
              <a:rPr lang="en-US" sz="1400" b="1" dirty="0"/>
              <a:t>Lead resistance max </a:t>
            </a:r>
            <a:r>
              <a:rPr lang="en-US" sz="1200" dirty="0"/>
              <a:t>30</a:t>
            </a:r>
            <a:r>
              <a:rPr lang="el-GR" sz="1200" dirty="0"/>
              <a:t>Ω</a:t>
            </a:r>
          </a:p>
          <a:p>
            <a:r>
              <a:rPr lang="en-US" sz="1400" b="1" dirty="0"/>
              <a:t>Input </a:t>
            </a:r>
            <a:r>
              <a:rPr lang="en-US" sz="1400" b="1" dirty="0" smtClean="0"/>
              <a:t>circuit </a:t>
            </a:r>
            <a:r>
              <a:rPr lang="en-US" sz="1400" b="1" dirty="0"/>
              <a:t>monitor </a:t>
            </a:r>
            <a:r>
              <a:rPr lang="en-US" sz="1200" dirty="0"/>
              <a:t>break and short circuit</a:t>
            </a:r>
          </a:p>
          <a:p>
            <a:r>
              <a:rPr lang="en-US" sz="1400" b="1" dirty="0"/>
              <a:t>DC Linear </a:t>
            </a:r>
            <a:r>
              <a:rPr lang="en-US" sz="1200" dirty="0"/>
              <a:t>0 to 10V, 0 to 20mA</a:t>
            </a:r>
          </a:p>
          <a:p>
            <a:r>
              <a:rPr lang="en-US" sz="1400" b="1" dirty="0"/>
              <a:t>S</a:t>
            </a:r>
            <a:r>
              <a:rPr lang="en-US" sz="1400" b="1" dirty="0" smtClean="0"/>
              <a:t>caling </a:t>
            </a:r>
            <a:r>
              <a:rPr lang="en-US" sz="1200" dirty="0"/>
              <a:t>selectable -1000…9999</a:t>
            </a:r>
          </a:p>
          <a:p>
            <a:r>
              <a:rPr lang="en-US" sz="1400" b="1" dirty="0"/>
              <a:t>Accuracy</a:t>
            </a:r>
            <a:r>
              <a:rPr lang="en-US" sz="1200" b="1" dirty="0"/>
              <a:t> </a:t>
            </a:r>
            <a:r>
              <a:rPr lang="en-US" sz="1200" dirty="0"/>
              <a:t>≤2K Thermocouple (B type ≤3K), ≤1K PT100, ≤2K PT1000, 0.1% Linear DC</a:t>
            </a:r>
          </a:p>
          <a:p>
            <a:r>
              <a:rPr lang="en-US" sz="1400" b="1" dirty="0"/>
              <a:t>Temperature Effect </a:t>
            </a:r>
            <a:r>
              <a:rPr lang="en-US" sz="1200" dirty="0"/>
              <a:t>&lt;100ppm/K</a:t>
            </a:r>
          </a:p>
          <a:p>
            <a:r>
              <a:rPr lang="en-US" sz="1400" b="1" dirty="0"/>
              <a:t>Resolution</a:t>
            </a:r>
            <a:r>
              <a:rPr lang="en-US" sz="1200" b="1" dirty="0"/>
              <a:t> </a:t>
            </a:r>
            <a:r>
              <a:rPr lang="en-US" sz="1200" dirty="0"/>
              <a:t>to 3 decimal places</a:t>
            </a:r>
          </a:p>
          <a:p>
            <a:r>
              <a:rPr lang="en-US" sz="1400" b="1" dirty="0"/>
              <a:t>Sampling</a:t>
            </a:r>
            <a:r>
              <a:rPr lang="en-US" sz="1200" b="1" dirty="0"/>
              <a:t> </a:t>
            </a:r>
            <a:r>
              <a:rPr lang="en-US" sz="1200" dirty="0"/>
              <a:t>10 per second, 100mS</a:t>
            </a:r>
          </a:p>
          <a:p>
            <a:r>
              <a:rPr lang="en-US" sz="1400" b="1" dirty="0"/>
              <a:t>Scaling</a:t>
            </a:r>
            <a:r>
              <a:rPr lang="en-US" sz="1200" b="1" dirty="0"/>
              <a:t> </a:t>
            </a:r>
            <a:r>
              <a:rPr lang="en-US" sz="1200" dirty="0"/>
              <a:t>single point offset or 2-point</a:t>
            </a:r>
          </a:p>
          <a:p>
            <a:r>
              <a:rPr lang="en-US" sz="1400" b="1" dirty="0"/>
              <a:t>"Digital Inputs (base unit)" </a:t>
            </a:r>
            <a:r>
              <a:rPr lang="en-US" sz="1200" dirty="0"/>
              <a:t>Potential free ‘dry’, contact 3.3V, &lt;10mA.</a:t>
            </a:r>
          </a:p>
          <a:p>
            <a:r>
              <a:rPr lang="en-US" sz="1400" b="1" dirty="0"/>
              <a:t>"Digital Inputs (</a:t>
            </a:r>
            <a:r>
              <a:rPr lang="en-US" sz="1400" b="1" dirty="0" smtClean="0"/>
              <a:t>optional)"</a:t>
            </a:r>
            <a:r>
              <a:rPr lang="en-US" sz="1200" b="1" dirty="0" smtClean="0"/>
              <a:t> </a:t>
            </a:r>
            <a:r>
              <a:rPr lang="en-US" sz="1200" dirty="0"/>
              <a:t>24V external excitation, reinforced isolation from other inputs and outputs</a:t>
            </a:r>
          </a:p>
          <a:p>
            <a:r>
              <a:rPr lang="en-US" sz="1400" b="1" dirty="0"/>
              <a:t>Heater Current Input </a:t>
            </a:r>
            <a:r>
              <a:rPr lang="en-US" sz="1200" dirty="0"/>
              <a:t>Ranges 0 to 30mA ac , Scaling adjustable -1999 to 9999</a:t>
            </a:r>
          </a:p>
          <a:p>
            <a:r>
              <a:rPr lang="en-US" sz="1400" b="1" dirty="0"/>
              <a:t>Remote setpoint </a:t>
            </a:r>
            <a:r>
              <a:rPr lang="en-US" sz="1200" dirty="0"/>
              <a:t>Range 0 to 20mA dc, Scaling adjustable -1999 to 9999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20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595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Outputs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21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1447800"/>
            <a:ext cx="7620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/>
              <a:t>Single </a:t>
            </a:r>
            <a:r>
              <a:rPr lang="en-US" sz="1600" b="1" dirty="0"/>
              <a:t>relay</a:t>
            </a:r>
          </a:p>
          <a:p>
            <a:pPr lvl="1"/>
            <a:r>
              <a:rPr lang="en-US" sz="1600" dirty="0"/>
              <a:t>"Potential-free changeover contact, Max. contact rating: 2A at 250 V, 48...62</a:t>
            </a:r>
          </a:p>
          <a:p>
            <a:pPr lvl="1"/>
            <a:r>
              <a:rPr lang="en-US" sz="1600" dirty="0"/>
              <a:t>Hz, resistive load, Operating life 150,000 duty cycles with max. rating.</a:t>
            </a:r>
          </a:p>
          <a:p>
            <a:pPr lvl="1"/>
            <a:r>
              <a:rPr lang="en-US" sz="1600" dirty="0"/>
              <a:t>Operating life 250,000 duty cycles with 1A at 250 V, 48...62 Hz, resistive load,</a:t>
            </a:r>
          </a:p>
          <a:p>
            <a:pPr lvl="1"/>
            <a:r>
              <a:rPr lang="en-US" sz="1600" dirty="0"/>
              <a:t>Minimum contact rating 6V, 1mA"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/>
              <a:t>Dual Relay</a:t>
            </a:r>
          </a:p>
          <a:p>
            <a:pPr lvl="1"/>
            <a:r>
              <a:rPr lang="en-US" sz="1600" dirty="0"/>
              <a:t>"2 NO contacts with common, Connection, Max. contact rating: 2A at 250 V,</a:t>
            </a:r>
          </a:p>
          <a:p>
            <a:pPr lvl="1"/>
            <a:r>
              <a:rPr lang="en-US" sz="1600" dirty="0"/>
              <a:t>48...62 Hz, resistive load, Operating life 200,000 duty cycles with max. rating.</a:t>
            </a:r>
          </a:p>
          <a:p>
            <a:pPr lvl="1"/>
            <a:r>
              <a:rPr lang="en-US" sz="1600" dirty="0"/>
              <a:t>Operating life 500,000 duty cycles with 1A at 250 V, 48...62 Hz, resistive load,</a:t>
            </a:r>
          </a:p>
          <a:p>
            <a:pPr lvl="1"/>
            <a:r>
              <a:rPr lang="en-US" sz="1600" dirty="0"/>
              <a:t>Minimum contact rating 6V, 1mA"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/>
              <a:t>Isolation </a:t>
            </a:r>
            <a:r>
              <a:rPr lang="en-US" sz="1600" dirty="0"/>
              <a:t>Reinforced isolation from other inputs and outputs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/>
              <a:t>Single SSR </a:t>
            </a:r>
            <a:r>
              <a:rPr lang="en-US" sz="1600" dirty="0" err="1"/>
              <a:t>SSR</a:t>
            </a:r>
            <a:r>
              <a:rPr lang="en-US" sz="1600" dirty="0"/>
              <a:t> driver voltage &gt;10V into 500</a:t>
            </a:r>
            <a:r>
              <a:rPr lang="el-GR" sz="1600" dirty="0"/>
              <a:t>Ω </a:t>
            </a:r>
            <a:r>
              <a:rPr lang="en-US" sz="1600" dirty="0"/>
              <a:t>minimum.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/>
              <a:t>Dual SSR </a:t>
            </a:r>
            <a:r>
              <a:rPr lang="en-US" sz="1600" dirty="0" err="1"/>
              <a:t>SSR</a:t>
            </a:r>
            <a:r>
              <a:rPr lang="en-US" sz="1600" dirty="0"/>
              <a:t> driver voltage &gt;10V into 500</a:t>
            </a:r>
            <a:r>
              <a:rPr lang="el-GR" sz="1600" dirty="0"/>
              <a:t>Ω </a:t>
            </a:r>
            <a:r>
              <a:rPr lang="en-US" sz="1600" dirty="0"/>
              <a:t>minimum.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600" b="1" dirty="0"/>
              <a:t>Linear DC </a:t>
            </a:r>
            <a:r>
              <a:rPr lang="it-IT" sz="1600" dirty="0"/>
              <a:t>0-20mA, 4-20mA, 0-10V, 2-10V, 0.25% accuracy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/>
              <a:t>Resolution </a:t>
            </a:r>
            <a:r>
              <a:rPr lang="en-US" sz="1600" dirty="0"/>
              <a:t>Eight bits in 250mS (10 bits in 1s typical, &gt;10bits in &gt;1s typical)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/>
              <a:t>Load </a:t>
            </a:r>
            <a:r>
              <a:rPr lang="en-US" sz="1600" b="1" dirty="0" smtClean="0"/>
              <a:t>impedance </a:t>
            </a:r>
            <a:r>
              <a:rPr lang="en-US" sz="1600" dirty="0"/>
              <a:t>0-20mA, 4-20mA 500</a:t>
            </a:r>
            <a:r>
              <a:rPr lang="el-GR" sz="1600" dirty="0"/>
              <a:t>Ω </a:t>
            </a:r>
            <a:r>
              <a:rPr lang="en-US" sz="1600" dirty="0"/>
              <a:t>maximum, 0-10V 500</a:t>
            </a:r>
            <a:r>
              <a:rPr lang="el-GR" sz="1600" dirty="0"/>
              <a:t>Ω </a:t>
            </a:r>
            <a:r>
              <a:rPr lang="en-US" sz="1600" dirty="0"/>
              <a:t>minimum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/>
              <a:t>Isolation </a:t>
            </a:r>
            <a:r>
              <a:rPr lang="en-US" sz="1600" dirty="0"/>
              <a:t>Reinforced isolation from other inputs and outputs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/>
              <a:t>Transmitter Power Supply </a:t>
            </a:r>
            <a:r>
              <a:rPr lang="en-US" sz="1600" dirty="0"/>
              <a:t>22 mA / ≥18 V</a:t>
            </a:r>
          </a:p>
        </p:txBody>
      </p:sp>
    </p:spTree>
    <p:extLst>
      <p:ext uri="{BB962C8B-B14F-4D97-AF65-F5344CB8AC3E}">
        <p14:creationId xmlns:p14="http://schemas.microsoft.com/office/powerpoint/2010/main" val="321644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981075"/>
            <a:ext cx="7616825" cy="325438"/>
          </a:xfrm>
        </p:spPr>
        <p:txBody>
          <a:bodyPr/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 Specification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22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7088" y="1676400"/>
            <a:ext cx="7467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b="1" dirty="0"/>
              <a:t>Serial communications </a:t>
            </a:r>
            <a:r>
              <a:rPr lang="en-US" sz="1400" dirty="0"/>
              <a:t>Physical: RS485, at 1200, 2400, 4800, 9600 or 19200 bps. Modbus </a:t>
            </a:r>
            <a:r>
              <a:rPr lang="en-US" sz="1400" dirty="0" smtClean="0"/>
              <a:t>RTU protocol</a:t>
            </a:r>
            <a:endParaRPr lang="en-US" sz="1400" dirty="0"/>
          </a:p>
          <a:p>
            <a:endParaRPr lang="en-US" sz="1400" b="1" u="sng" dirty="0" smtClean="0"/>
          </a:p>
          <a:p>
            <a:r>
              <a:rPr lang="en-US" sz="1400" b="1" u="sng" dirty="0" smtClean="0"/>
              <a:t>Environmental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 smtClean="0"/>
              <a:t>Protection </a:t>
            </a:r>
            <a:r>
              <a:rPr lang="en-US" sz="1400" dirty="0"/>
              <a:t>IP65 fascia, IP20 rear with terminal block mated.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/>
              <a:t>Temperature and </a:t>
            </a:r>
            <a:r>
              <a:rPr lang="en-US" sz="1400" b="1" dirty="0" smtClean="0"/>
              <a:t>RH </a:t>
            </a:r>
            <a:r>
              <a:rPr lang="en-US" sz="1400" dirty="0" smtClean="0"/>
              <a:t>"</a:t>
            </a:r>
            <a:r>
              <a:rPr lang="en-US" sz="1400" dirty="0"/>
              <a:t>For </a:t>
            </a:r>
            <a:r>
              <a:rPr lang="en-US" sz="1400" dirty="0" smtClean="0"/>
              <a:t>specified </a:t>
            </a:r>
            <a:r>
              <a:rPr lang="en-US" sz="1400" dirty="0"/>
              <a:t>accuracy: Operation 0...</a:t>
            </a:r>
            <a:r>
              <a:rPr lang="en-US" sz="1400" dirty="0" smtClean="0"/>
              <a:t>60°C Storage</a:t>
            </a:r>
            <a:r>
              <a:rPr lang="en-US" sz="1400" dirty="0"/>
              <a:t>: -20...70°C</a:t>
            </a:r>
            <a:r>
              <a:rPr lang="en-US" sz="1400" dirty="0" smtClean="0"/>
              <a:t>. Humidity </a:t>
            </a:r>
            <a:r>
              <a:rPr lang="en-US" sz="1400" dirty="0"/>
              <a:t>20 to 95% non condensing "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/>
              <a:t>Altitude </a:t>
            </a:r>
            <a:r>
              <a:rPr lang="en-US" sz="1400" dirty="0"/>
              <a:t>&lt;2000m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/>
              <a:t>EMC </a:t>
            </a:r>
            <a:r>
              <a:rPr lang="en-US" sz="1400" dirty="0"/>
              <a:t>Complies with EN 61 326-1</a:t>
            </a:r>
          </a:p>
          <a:p>
            <a:endParaRPr lang="en-US" sz="1400" b="1" u="sng" dirty="0" smtClean="0"/>
          </a:p>
          <a:p>
            <a:r>
              <a:rPr lang="en-US" sz="1400" b="1" u="sng" dirty="0" smtClean="0"/>
              <a:t>General</a:t>
            </a:r>
            <a:endParaRPr lang="en-US" sz="1400" b="1" u="sng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/>
              <a:t>Power Supply </a:t>
            </a:r>
            <a:r>
              <a:rPr lang="en-US" sz="1400" dirty="0"/>
              <a:t>AC supply, Voltage: 90...260 V AC, Low voltage 20 to 48VAC 50/60Hz or 22 </a:t>
            </a:r>
            <a:r>
              <a:rPr lang="en-US" sz="1400" dirty="0" smtClean="0"/>
              <a:t>to 65VDC</a:t>
            </a:r>
            <a:r>
              <a:rPr lang="en-US" sz="1400" dirty="0"/>
              <a:t>, 11.5VA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/>
              <a:t>Housing </a:t>
            </a:r>
            <a:r>
              <a:rPr lang="en-US" sz="1400" dirty="0"/>
              <a:t>ABS AF 305, </a:t>
            </a:r>
            <a:r>
              <a:rPr lang="en-US" sz="1400" dirty="0" smtClean="0"/>
              <a:t>flammability </a:t>
            </a:r>
            <a:r>
              <a:rPr lang="en-US" sz="1400" dirty="0"/>
              <a:t>class UL 94 VO self </a:t>
            </a:r>
            <a:r>
              <a:rPr lang="en-US" sz="1400" dirty="0" smtClean="0"/>
              <a:t>extinguishing</a:t>
            </a:r>
            <a:endParaRPr lang="en-US" sz="1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/>
              <a:t>Safety </a:t>
            </a:r>
            <a:r>
              <a:rPr lang="en-US" sz="1400" dirty="0"/>
              <a:t>Complies with EN 61010-1 (VDE 0411-1):, Overvoltage category II</a:t>
            </a:r>
            <a:r>
              <a:rPr lang="en-US" sz="1400" dirty="0" smtClean="0"/>
              <a:t>, Contamination </a:t>
            </a:r>
            <a:r>
              <a:rPr lang="en-US" sz="1400" dirty="0"/>
              <a:t>class 2, Working voltage range 300 V, Protection class II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/>
              <a:t>Connections </a:t>
            </a:r>
            <a:r>
              <a:rPr lang="en-US" sz="1400" dirty="0"/>
              <a:t>5mm COMBICON connectors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/>
              <a:t>Weight </a:t>
            </a:r>
            <a:r>
              <a:rPr lang="en-US" sz="1400" dirty="0"/>
              <a:t>0.2Kg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/>
              <a:t>Mounting </a:t>
            </a:r>
            <a:r>
              <a:rPr lang="en-US" sz="1400" dirty="0"/>
              <a:t>Panel mounting with quick release mounting clamp (supplied)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/>
              <a:t>Standards </a:t>
            </a:r>
            <a:r>
              <a:rPr lang="en-US" sz="1400" dirty="0"/>
              <a:t>CE, UL, </a:t>
            </a:r>
            <a:r>
              <a:rPr lang="en-US" sz="1400" dirty="0" err="1"/>
              <a:t>cUL</a:t>
            </a:r>
            <a:r>
              <a:rPr lang="en-US" sz="1400" dirty="0"/>
              <a:t> (options highlighted in green, pending other </a:t>
            </a:r>
            <a:r>
              <a:rPr lang="en-US" sz="1400" dirty="0" smtClean="0"/>
              <a:t>configurations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4384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7616825" cy="325438"/>
          </a:xfrm>
        </p:spPr>
        <p:txBody>
          <a:bodyPr/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 Part Code (Provisional)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23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1143000"/>
            <a:ext cx="56197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375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788513" y="24384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>
                <a:lumMod val="95000"/>
              </a:schemeClr>
            </a:outerShdw>
          </a:effectLst>
          <a:extLst/>
        </p:spPr>
        <p:txBody>
          <a:bodyPr lIns="90488" tIns="44450" rIns="90488" bIns="44450" anchor="ctr"/>
          <a:lstStyle/>
          <a:p>
            <a:pPr algn="ctr"/>
            <a:r>
              <a:rPr lang="de-DE" sz="6600" dirty="0" smtClean="0">
                <a:solidFill>
                  <a:srgbClr val="0050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BlueControl</a:t>
            </a:r>
            <a:r>
              <a:rPr lang="de-DE" sz="6600" baseline="30000" dirty="0" smtClean="0">
                <a:solidFill>
                  <a:srgbClr val="0050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©</a:t>
            </a:r>
            <a:endParaRPr lang="de-DE" sz="6600" baseline="30000" dirty="0">
              <a:solidFill>
                <a:srgbClr val="00508C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15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1927046"/>
            <a:ext cx="4165227" cy="3600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isometricOffAxis2Right">
              <a:rot lat="484941" lon="18067550" rev="21591101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667565"/>
            <a:ext cx="1641275" cy="1329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533400" y="1066800"/>
            <a:ext cx="8229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de-DE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BlueControl - Software</a:t>
            </a:r>
          </a:p>
        </p:txBody>
      </p:sp>
      <p:sp>
        <p:nvSpPr>
          <p:cNvPr id="7" name="Rectangle 4"/>
          <p:cNvSpPr txBox="1">
            <a:spLocks/>
          </p:cNvSpPr>
          <p:nvPr/>
        </p:nvSpPr>
        <p:spPr bwMode="auto">
          <a:xfrm>
            <a:off x="3003550" y="1828800"/>
            <a:ext cx="591185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44463" indent="-14446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600">
                <a:solidFill>
                  <a:srgbClr val="00508C"/>
                </a:solidFill>
                <a:latin typeface="+mn-lt"/>
                <a:ea typeface="+mn-ea"/>
                <a:cs typeface="+mn-cs"/>
              </a:defRPr>
            </a:lvl1pPr>
            <a:lvl2pPr marL="31273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400">
                <a:solidFill>
                  <a:srgbClr val="00508C"/>
                </a:solidFill>
                <a:latin typeface="+mn-lt"/>
                <a:ea typeface="+mn-ea"/>
              </a:defRPr>
            </a:lvl2pPr>
            <a:lvl3pPr marL="465138" indent="-1508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200">
                <a:solidFill>
                  <a:srgbClr val="00508C"/>
                </a:solidFill>
                <a:latin typeface="+mn-lt"/>
                <a:ea typeface="+mn-ea"/>
              </a:defRPr>
            </a:lvl3pPr>
            <a:lvl4pPr marL="609600" indent="-142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200">
                <a:solidFill>
                  <a:srgbClr val="00508C"/>
                </a:solidFill>
                <a:latin typeface="+mn-lt"/>
                <a:ea typeface="+mn-ea"/>
              </a:defRPr>
            </a:lvl4pPr>
            <a:lvl5pPr marL="22844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7416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31988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6560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41132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Configuration, simulation and trend recording</a:t>
            </a:r>
            <a:endParaRPr lang="en-US" kern="0" dirty="0" smtClean="0"/>
          </a:p>
          <a:p>
            <a:pPr>
              <a:buFont typeface="Arial" pitchFamily="34" charset="0"/>
              <a:buChar char="•"/>
            </a:pPr>
            <a:r>
              <a:rPr lang="en-US" kern="0" dirty="0" smtClean="0"/>
              <a:t>Fast configuration</a:t>
            </a:r>
          </a:p>
          <a:p>
            <a:pPr>
              <a:buFont typeface="Arial" pitchFamily="34" charset="0"/>
              <a:buChar char="•"/>
            </a:pPr>
            <a:r>
              <a:rPr lang="en-US" kern="0" dirty="0" smtClean="0"/>
              <a:t>Reliable copying</a:t>
            </a:r>
          </a:p>
          <a:p>
            <a:pPr>
              <a:buFont typeface="Arial" pitchFamily="34" charset="0"/>
              <a:buChar char="•"/>
            </a:pPr>
            <a:r>
              <a:rPr lang="en-US" kern="0" dirty="0" smtClean="0"/>
              <a:t>Comprehensive off-line test </a:t>
            </a:r>
          </a:p>
          <a:p>
            <a:pPr>
              <a:buFont typeface="Arial" pitchFamily="34" charset="0"/>
              <a:buChar char="•"/>
            </a:pPr>
            <a:r>
              <a:rPr lang="en-US" kern="0" dirty="0" smtClean="0"/>
              <a:t>Data storage and documentation</a:t>
            </a:r>
          </a:p>
          <a:p>
            <a:pPr>
              <a:buFont typeface="Arial" pitchFamily="34" charset="0"/>
              <a:buChar char="•"/>
            </a:pPr>
            <a:r>
              <a:rPr lang="en-US" kern="0" dirty="0" smtClean="0"/>
              <a:t>Quicker commissioning</a:t>
            </a:r>
          </a:p>
          <a:p>
            <a:pPr>
              <a:buFont typeface="Arial" pitchFamily="34" charset="0"/>
              <a:buChar char="•"/>
            </a:pPr>
            <a:r>
              <a:rPr lang="en-US" kern="0" dirty="0" smtClean="0"/>
              <a:t>Do all of this on your PC, without opening the control cabinet, because ...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 flipH="1">
            <a:off x="2971800" y="5222856"/>
            <a:ext cx="5410200" cy="371513"/>
          </a:xfrm>
          <a:prstGeom prst="homePlate">
            <a:avLst>
              <a:gd name="adj" fmla="val 48600"/>
            </a:avLst>
          </a:prstGeom>
          <a:solidFill>
            <a:srgbClr val="C0C0C0">
              <a:alpha val="50000"/>
            </a:srgb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r" eaLnBrk="0" hangingPunct="0"/>
            <a:r>
              <a:rPr lang="en-US" sz="1800" i="1" dirty="0" smtClean="0"/>
              <a:t>Pro-4 &amp; -8 controllers </a:t>
            </a:r>
            <a:r>
              <a:rPr lang="en-US" sz="1800" i="1" dirty="0"/>
              <a:t>have the </a:t>
            </a:r>
            <a:r>
              <a:rPr lang="en-US" sz="1800" b="1" i="1" dirty="0" err="1">
                <a:solidFill>
                  <a:schemeClr val="accent2"/>
                </a:solidFill>
              </a:rPr>
              <a:t>BluePort</a:t>
            </a:r>
            <a:r>
              <a:rPr lang="en-US" sz="1800" i="1" dirty="0"/>
              <a:t>!</a:t>
            </a: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 flipH="1">
            <a:off x="5105400" y="5841882"/>
            <a:ext cx="3581400" cy="309958"/>
          </a:xfrm>
          <a:prstGeom prst="homePlate">
            <a:avLst>
              <a:gd name="adj" fmla="val 48600"/>
            </a:avLst>
          </a:prstGeom>
          <a:solidFill>
            <a:srgbClr val="C0C0C0">
              <a:alpha val="50000"/>
            </a:srgbClr>
          </a:solidFill>
          <a:ln w="31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algn="r" eaLnBrk="0" hangingPunct="0"/>
            <a:r>
              <a:rPr lang="en-US" sz="1400" i="1" dirty="0" smtClean="0"/>
              <a:t>Pro-16 controller done thru </a:t>
            </a:r>
            <a:r>
              <a:rPr lang="en-US" sz="1400" i="1" dirty="0" err="1" smtClean="0"/>
              <a:t>Comm</a:t>
            </a:r>
            <a:r>
              <a:rPr lang="en-US" sz="1400" i="1" dirty="0" smtClean="0"/>
              <a:t> port!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12992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  <p:bldP spid="9" grpId="0" animBg="1" autoUpdateAnimBg="0"/>
      <p:bldP spid="17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Rectangle 2"/>
          <p:cNvSpPr txBox="1">
            <a:spLocks/>
          </p:cNvSpPr>
          <p:nvPr/>
        </p:nvSpPr>
        <p:spPr bwMode="auto">
          <a:xfrm>
            <a:off x="457200" y="960493"/>
            <a:ext cx="8229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de-DE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BlueControl in 3 Versions 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2926612" y="1600200"/>
            <a:ext cx="62103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44463" indent="-14446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600">
                <a:solidFill>
                  <a:srgbClr val="00508C"/>
                </a:solidFill>
                <a:latin typeface="+mn-lt"/>
                <a:ea typeface="+mn-ea"/>
                <a:cs typeface="+mn-cs"/>
              </a:defRPr>
            </a:lvl1pPr>
            <a:lvl2pPr marL="31273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400">
                <a:solidFill>
                  <a:srgbClr val="00508C"/>
                </a:solidFill>
                <a:latin typeface="+mn-lt"/>
                <a:ea typeface="+mn-ea"/>
              </a:defRPr>
            </a:lvl2pPr>
            <a:lvl3pPr marL="465138" indent="-1508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200">
                <a:solidFill>
                  <a:srgbClr val="00508C"/>
                </a:solidFill>
                <a:latin typeface="+mn-lt"/>
                <a:ea typeface="+mn-ea"/>
              </a:defRPr>
            </a:lvl3pPr>
            <a:lvl4pPr marL="609600" indent="-142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200">
                <a:solidFill>
                  <a:srgbClr val="00508C"/>
                </a:solidFill>
                <a:latin typeface="+mn-lt"/>
                <a:ea typeface="+mn-ea"/>
              </a:defRPr>
            </a:lvl4pPr>
            <a:lvl5pPr marL="22844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7416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31988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6560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41132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b="1" u="sng" kern="0" dirty="0" smtClean="0"/>
              <a:t>Mini version</a:t>
            </a:r>
            <a:endParaRPr lang="en-US" sz="1800" b="1" kern="0" dirty="0" smtClean="0"/>
          </a:p>
          <a:p>
            <a:pPr marL="742950" lvl="1" indent="-285750" eaLnBrk="0" hangingPunct="0"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controller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configuration (download)</a:t>
            </a:r>
          </a:p>
          <a:p>
            <a:pPr marL="742950" lvl="1" indent="-285750" eaLnBrk="0" hangingPunct="0"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the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simulation is an integral part!</a:t>
            </a:r>
          </a:p>
          <a:p>
            <a:pPr marL="742950" lvl="1" indent="-285750" eaLnBrk="0" hangingPunct="0"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up- </a:t>
            </a:r>
            <a:r>
              <a:rPr lang="en-US" sz="1600" dirty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/ down- loading, online and trend with simulation </a:t>
            </a:r>
            <a:br>
              <a:rPr lang="en-US" sz="1600" dirty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</a:br>
            <a:endParaRPr lang="en-US" sz="1600" dirty="0">
              <a:solidFill>
                <a:schemeClr val="tx1"/>
              </a:solidFill>
              <a:latin typeface="Calibri" pitchFamily="34" charset="0"/>
              <a:ea typeface="ヒラギノ角ゴ Pro W3" pitchFamily="1" charset="-128"/>
            </a:endParaRPr>
          </a:p>
          <a:p>
            <a:r>
              <a:rPr lang="en-US" sz="1800" b="1" u="sng" kern="0" dirty="0" smtClean="0"/>
              <a:t>Basic version</a:t>
            </a:r>
            <a:endParaRPr lang="en-US" sz="1800" b="1" kern="0" dirty="0" smtClean="0"/>
          </a:p>
          <a:p>
            <a:pPr marL="742950" lvl="1" indent="-285750" eaLnBrk="0" hangingPunct="0"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up and down-loading </a:t>
            </a:r>
          </a:p>
          <a:p>
            <a:pPr marL="742950" lvl="1" indent="-285750" eaLnBrk="0" hangingPunct="0"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online communication</a:t>
            </a:r>
          </a:p>
          <a:p>
            <a:pPr marL="742950" lvl="1" indent="-285750" eaLnBrk="0" hangingPunct="0"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trend display</a:t>
            </a:r>
          </a:p>
          <a:p>
            <a:endParaRPr lang="en-US" sz="1000" kern="0" dirty="0" smtClean="0"/>
          </a:p>
          <a:p>
            <a:r>
              <a:rPr lang="en-US" sz="1800" b="1" u="sng" kern="0" dirty="0" smtClean="0"/>
              <a:t>Expert version</a:t>
            </a:r>
            <a:endParaRPr lang="en-US" sz="1800" b="1" kern="0" dirty="0" smtClean="0"/>
          </a:p>
          <a:p>
            <a:pPr marL="742950" lvl="1" indent="-285750" eaLnBrk="0" hangingPunct="0"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configurable trend display (in preparation)</a:t>
            </a:r>
          </a:p>
          <a:p>
            <a:pPr marL="742950" lvl="1" indent="-285750" eaLnBrk="0" hangingPunct="0"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extended simulation</a:t>
            </a:r>
          </a:p>
          <a:p>
            <a:pPr marL="742950" lvl="1" indent="-285750" eaLnBrk="0" hangingPunct="0"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program editor </a:t>
            </a:r>
          </a:p>
          <a:p>
            <a:pPr marL="742950" lvl="1" indent="-285750" eaLnBrk="0" hangingPunct="0"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ea typeface="ヒラギノ角ゴ Pro W3" pitchFamily="1" charset="-128"/>
              </a:rPr>
              <a:t>diagnostics</a:t>
            </a:r>
            <a:endParaRPr lang="en-US" sz="1600" dirty="0">
              <a:solidFill>
                <a:schemeClr val="tx1"/>
              </a:solidFill>
              <a:latin typeface="Calibri" pitchFamily="34" charset="0"/>
              <a:ea typeface="ヒラギノ角ゴ Pro W3" pitchFamily="1" charset="-128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 rot="1030151">
            <a:off x="6470186" y="1181100"/>
            <a:ext cx="2438400" cy="838200"/>
          </a:xfrm>
          <a:prstGeom prst="roundRect">
            <a:avLst>
              <a:gd name="adj" fmla="val 42162"/>
            </a:avLst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noFill/>
          </a:ln>
          <a:effectLst/>
          <a:extLst/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en-US" sz="1600" b="1" dirty="0">
                <a:latin typeface="Comic Sans MS" pitchFamily="66" charset="0"/>
              </a:rPr>
              <a:t>Free download from</a:t>
            </a:r>
          </a:p>
          <a:p>
            <a:pPr algn="ctr" eaLnBrk="0" hangingPunct="0"/>
            <a:r>
              <a:rPr lang="en-US" sz="1600" b="1" u="sng" dirty="0" smtClean="0">
                <a:latin typeface="Comic Sans MS" pitchFamily="66" charset="0"/>
              </a:rPr>
              <a:t>www.west-cs.com</a:t>
            </a:r>
            <a:endParaRPr lang="en-US" sz="1600" b="1" u="sng" dirty="0">
              <a:latin typeface="Comic Sans MS" pitchFamily="66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1927046"/>
            <a:ext cx="4165227" cy="3600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isometricOffAxis2Right">
              <a:rot lat="484941" lon="18067550" rev="21591101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758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  <p:bldP spid="8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5" name="Picture 2" descr="Parame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828800"/>
            <a:ext cx="6249988" cy="3924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/>
          </p:cNvSpPr>
          <p:nvPr/>
        </p:nvSpPr>
        <p:spPr bwMode="auto">
          <a:xfrm>
            <a:off x="304800" y="685800"/>
            <a:ext cx="7010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de-DE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Parameter and Configuration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533400" y="1066800"/>
            <a:ext cx="4033838" cy="3352800"/>
            <a:chOff x="336" y="672"/>
            <a:chExt cx="2541" cy="2112"/>
          </a:xfrm>
        </p:grpSpPr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336" y="672"/>
              <a:ext cx="2541" cy="174"/>
            </a:xfrm>
            <a:prstGeom prst="rect">
              <a:avLst/>
            </a:prstGeom>
            <a:noFill/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de-DE" sz="1200" b="1" dirty="0">
                  <a:latin typeface="Arial Rounded MT Bold" pitchFamily="34" charset="0"/>
                </a:rPr>
                <a:t>Logical structure with parameter and configuration.</a:t>
              </a: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768" y="912"/>
              <a:ext cx="432" cy="67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720" y="912"/>
              <a:ext cx="480" cy="187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152400" y="4648200"/>
            <a:ext cx="1905000" cy="685800"/>
            <a:chOff x="144" y="2592"/>
            <a:chExt cx="1200" cy="432"/>
          </a:xfrm>
        </p:grpSpPr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144" y="2684"/>
              <a:ext cx="864" cy="291"/>
            </a:xfrm>
            <a:prstGeom prst="rect">
              <a:avLst/>
            </a:prstGeom>
            <a:noFill/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de-DE" sz="1200" b="1" dirty="0">
                  <a:latin typeface="Arial Rounded MT Bold" pitchFamily="34" charset="0"/>
                </a:rPr>
                <a:t>Submenu, like in the controller</a:t>
              </a: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V="1">
              <a:off x="1008" y="2592"/>
              <a:ext cx="336" cy="14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V="1">
              <a:off x="1008" y="2688"/>
              <a:ext cx="336" cy="14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V="1">
              <a:off x="1008" y="2784"/>
              <a:ext cx="336" cy="14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V="1">
              <a:off x="1008" y="2880"/>
              <a:ext cx="336" cy="14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4953000" y="4876802"/>
            <a:ext cx="2286000" cy="1376363"/>
            <a:chOff x="3120" y="3072"/>
            <a:chExt cx="1440" cy="867"/>
          </a:xfrm>
        </p:grpSpPr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3216" y="3648"/>
              <a:ext cx="1344" cy="291"/>
            </a:xfrm>
            <a:prstGeom prst="rect">
              <a:avLst/>
            </a:prstGeom>
            <a:noFill/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de-DE" sz="1200">
                  <a:latin typeface="Arial Rounded MT Bold" pitchFamily="34" charset="0"/>
                </a:rPr>
                <a:t>Configuration-Code and plain text display</a:t>
              </a:r>
              <a:endParaRPr lang="de-DE" sz="2000">
                <a:latin typeface="Times New Roman" pitchFamily="18" charset="0"/>
              </a:endParaRP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H="1" flipV="1">
              <a:off x="3120" y="3072"/>
              <a:ext cx="144" cy="5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 flipH="1" flipV="1">
              <a:off x="3456" y="3120"/>
              <a:ext cx="144" cy="52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2590800" y="1447800"/>
            <a:ext cx="1325563" cy="609600"/>
            <a:chOff x="1632" y="912"/>
            <a:chExt cx="835" cy="384"/>
          </a:xfrm>
        </p:grpSpPr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1632" y="912"/>
              <a:ext cx="835" cy="174"/>
            </a:xfrm>
            <a:prstGeom prst="rect">
              <a:avLst/>
            </a:prstGeom>
            <a:noFill/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de-DE" sz="1200">
                  <a:latin typeface="Arial Rounded MT Bold" pitchFamily="34" charset="0"/>
                </a:rPr>
                <a:t>Mode-selection</a:t>
              </a:r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1824" y="1152"/>
              <a:ext cx="0" cy="144"/>
            </a:xfrm>
            <a:prstGeom prst="line">
              <a:avLst/>
            </a:prstGeom>
            <a:noFill/>
            <a:ln w="19050">
              <a:solidFill>
                <a:srgbClr val="00CC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  <p:grpSp>
        <p:nvGrpSpPr>
          <p:cNvPr id="24" name="Group 21"/>
          <p:cNvGrpSpPr>
            <a:grpSpLocks/>
          </p:cNvGrpSpPr>
          <p:nvPr/>
        </p:nvGrpSpPr>
        <p:grpSpPr bwMode="auto">
          <a:xfrm>
            <a:off x="2895600" y="3124200"/>
            <a:ext cx="2133600" cy="3128963"/>
            <a:chOff x="1824" y="1968"/>
            <a:chExt cx="1344" cy="1971"/>
          </a:xfrm>
        </p:grpSpPr>
        <p:sp>
          <p:nvSpPr>
            <p:cNvPr id="25" name="Text Box 22"/>
            <p:cNvSpPr txBox="1">
              <a:spLocks noChangeArrowheads="1"/>
            </p:cNvSpPr>
            <p:nvPr/>
          </p:nvSpPr>
          <p:spPr bwMode="auto">
            <a:xfrm>
              <a:off x="1824" y="3648"/>
              <a:ext cx="1344" cy="291"/>
            </a:xfrm>
            <a:prstGeom prst="rect">
              <a:avLst/>
            </a:prstGeom>
            <a:noFill/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de-DE" sz="1200">
                  <a:latin typeface="Arial Rounded MT Bold" pitchFamily="34" charset="0"/>
                </a:rPr>
                <a:t>Fade out inactive parameters</a:t>
              </a:r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 flipV="1">
              <a:off x="2208" y="1968"/>
              <a:ext cx="96" cy="168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1598240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6" name="Picture 2" descr="visibil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844" y="2209800"/>
            <a:ext cx="5945188" cy="381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 txBox="1">
            <a:spLocks/>
          </p:cNvSpPr>
          <p:nvPr/>
        </p:nvSpPr>
        <p:spPr bwMode="auto">
          <a:xfrm>
            <a:off x="457200" y="838200"/>
            <a:ext cx="7944644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de-DE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Visibility</a:t>
            </a:r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2305844" y="1600200"/>
            <a:ext cx="1544638" cy="609600"/>
            <a:chOff x="1632" y="768"/>
            <a:chExt cx="973" cy="384"/>
          </a:xfrm>
        </p:grpSpPr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1632" y="768"/>
              <a:ext cx="973" cy="216"/>
            </a:xfrm>
            <a:prstGeom prst="rect">
              <a:avLst/>
            </a:prstGeom>
            <a:noFill/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de-DE" sz="1400" dirty="0">
                  <a:latin typeface="Arial Rounded MT Bold" pitchFamily="34" charset="0"/>
                </a:rPr>
                <a:t>Mode-selection</a:t>
              </a:r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824" y="1008"/>
              <a:ext cx="0" cy="14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5049044" y="2819400"/>
            <a:ext cx="3276600" cy="555625"/>
            <a:chOff x="3360" y="1536"/>
            <a:chExt cx="2016" cy="350"/>
          </a:xfrm>
        </p:grpSpPr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H="1" flipV="1">
              <a:off x="3360" y="1584"/>
              <a:ext cx="672" cy="4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4032" y="1536"/>
              <a:ext cx="1344" cy="350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de-DE" sz="1400" b="1" dirty="0">
                  <a:latin typeface="Arial Rounded MT Bold" pitchFamily="34" charset="0"/>
                </a:rPr>
                <a:t>Fade out whole menus in the equipment</a:t>
              </a:r>
            </a:p>
          </p:txBody>
        </p:sp>
      </p:grpSp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5049044" y="3505200"/>
            <a:ext cx="3200400" cy="768350"/>
            <a:chOff x="3360" y="1968"/>
            <a:chExt cx="2016" cy="484"/>
          </a:xfrm>
        </p:grpSpPr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4032" y="1968"/>
              <a:ext cx="1344" cy="48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de-DE" sz="1400" b="1" dirty="0">
                  <a:latin typeface="Arial Rounded MT Bold" pitchFamily="34" charset="0"/>
                </a:rPr>
                <a:t>Fade out individual parameter in the equipment</a:t>
              </a:r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 flipH="1" flipV="1">
              <a:off x="3360" y="1968"/>
              <a:ext cx="672" cy="4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910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5" name="Picture 2" descr="extend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97770"/>
            <a:ext cx="5964238" cy="3581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/>
          </p:cNvSpPr>
          <p:nvPr/>
        </p:nvSpPr>
        <p:spPr bwMode="auto">
          <a:xfrm>
            <a:off x="152400" y="762000"/>
            <a:ext cx="7467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de-DE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Extended operation level and Display 2/3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351087" y="1538957"/>
            <a:ext cx="1365250" cy="213643"/>
          </a:xfrm>
          <a:prstGeom prst="rect">
            <a:avLst/>
          </a:prstGeom>
          <a:noFill/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de-DE" sz="1200" dirty="0">
                <a:latin typeface="Arial Rounded MT Bold" pitchFamily="34" charset="0"/>
              </a:rPr>
              <a:t>Mode- selection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2667000" y="1797162"/>
            <a:ext cx="0" cy="176808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2590800" y="1598502"/>
            <a:ext cx="5562600" cy="2280468"/>
            <a:chOff x="1776" y="832"/>
            <a:chExt cx="3504" cy="1520"/>
          </a:xfrm>
        </p:grpSpPr>
        <p:sp>
          <p:nvSpPr>
            <p:cNvPr id="11" name="Line 8"/>
            <p:cNvSpPr>
              <a:spLocks noChangeShapeType="1"/>
            </p:cNvSpPr>
            <p:nvPr/>
          </p:nvSpPr>
          <p:spPr bwMode="auto">
            <a:xfrm flipH="1">
              <a:off x="1776" y="1008"/>
              <a:ext cx="1200" cy="1344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2976" y="832"/>
              <a:ext cx="2304" cy="17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de-DE" sz="1200" dirty="0">
                  <a:latin typeface="Arial Rounded MT Bold" pitchFamily="34" charset="0"/>
                </a:rPr>
                <a:t>Selection parameter and signal</a:t>
              </a: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H="1">
              <a:off x="2736" y="1008"/>
              <a:ext cx="384" cy="72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3733800" y="3802770"/>
            <a:ext cx="4724400" cy="1724025"/>
            <a:chOff x="2496" y="2304"/>
            <a:chExt cx="2976" cy="1086"/>
          </a:xfrm>
        </p:grpSpPr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3168" y="3216"/>
              <a:ext cx="2304" cy="17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de-DE" sz="1200" b="1" dirty="0">
                  <a:latin typeface="Arial Rounded MT Bold" pitchFamily="34" charset="0"/>
                </a:rPr>
                <a:t>Copy into the extended operation level</a:t>
              </a: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H="1" flipV="1">
              <a:off x="2496" y="2304"/>
              <a:ext cx="672" cy="91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3429000" y="3802771"/>
            <a:ext cx="3048000" cy="2043112"/>
            <a:chOff x="2304" y="2304"/>
            <a:chExt cx="1920" cy="1374"/>
          </a:xfrm>
        </p:grpSpPr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2784" y="3504"/>
              <a:ext cx="1440" cy="17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de-DE" sz="1200" b="1">
                  <a:latin typeface="Arial Rounded MT Bold" pitchFamily="34" charset="0"/>
                </a:rPr>
                <a:t>Copy into the Display 3</a:t>
              </a: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H="1" flipV="1">
              <a:off x="2304" y="2304"/>
              <a:ext cx="672" cy="120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  <p:grpSp>
        <p:nvGrpSpPr>
          <p:cNvPr id="20" name="Group 17"/>
          <p:cNvGrpSpPr>
            <a:grpSpLocks/>
          </p:cNvGrpSpPr>
          <p:nvPr/>
        </p:nvGrpSpPr>
        <p:grpSpPr bwMode="auto">
          <a:xfrm>
            <a:off x="3200400" y="3802771"/>
            <a:ext cx="2438400" cy="2369429"/>
            <a:chOff x="2160" y="2304"/>
            <a:chExt cx="1536" cy="1662"/>
          </a:xfrm>
        </p:grpSpPr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2304" y="3792"/>
              <a:ext cx="1392" cy="17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de-DE" sz="1200" b="1" dirty="0">
                  <a:latin typeface="Arial Rounded MT Bold" pitchFamily="34" charset="0"/>
                </a:rPr>
                <a:t>Copy into the Display 2</a:t>
              </a:r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flipH="1" flipV="1">
              <a:off x="2160" y="2304"/>
              <a:ext cx="480" cy="148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786964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3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2438400"/>
            <a:ext cx="91440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>
                <a:lumMod val="95000"/>
              </a:schemeClr>
            </a:outerShdw>
          </a:effectLst>
          <a:extLst/>
        </p:spPr>
        <p:txBody>
          <a:bodyPr lIns="90488" tIns="44450" rIns="90488" bIns="44450" anchor="ctr"/>
          <a:lstStyle/>
          <a:p>
            <a:pPr algn="ctr"/>
            <a:r>
              <a:rPr lang="de-DE" sz="6600" dirty="0" smtClean="0">
                <a:solidFill>
                  <a:srgbClr val="0050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PRO-8</a:t>
            </a:r>
            <a:r>
              <a:rPr lang="de-DE" sz="3200" dirty="0">
                <a:solidFill>
                  <a:srgbClr val="0050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de-DE" sz="3200" dirty="0">
                <a:solidFill>
                  <a:srgbClr val="0050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de-DE" sz="2800" dirty="0">
                <a:solidFill>
                  <a:srgbClr val="00508C"/>
                </a:solidFill>
                <a:latin typeface="Calibri" pitchFamily="34" charset="0"/>
              </a:rPr>
              <a:t>Universal Industrial </a:t>
            </a:r>
            <a:r>
              <a:rPr lang="de-DE" sz="2800" dirty="0" smtClean="0">
                <a:solidFill>
                  <a:srgbClr val="00508C"/>
                </a:solidFill>
                <a:latin typeface="Calibri" pitchFamily="34" charset="0"/>
              </a:rPr>
              <a:t>Controller</a:t>
            </a:r>
            <a:endParaRPr lang="de-DE" sz="3200" dirty="0">
              <a:solidFill>
                <a:srgbClr val="00508C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48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12" t="1730" r="27188" b="77499"/>
          <a:stretch>
            <a:fillRect/>
          </a:stretch>
        </p:blipFill>
        <p:spPr bwMode="auto">
          <a:xfrm>
            <a:off x="577795" y="2262174"/>
            <a:ext cx="4800600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/>
          </p:cNvSpPr>
          <p:nvPr/>
        </p:nvSpPr>
        <p:spPr bwMode="auto">
          <a:xfrm>
            <a:off x="463495" y="1112081"/>
            <a:ext cx="708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de-DE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Communication BlueControl - Controller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1415995" y="2033574"/>
            <a:ext cx="7315200" cy="1219200"/>
            <a:chOff x="912" y="1440"/>
            <a:chExt cx="4608" cy="768"/>
          </a:xfrm>
        </p:grpSpPr>
        <p:grpSp>
          <p:nvGrpSpPr>
            <p:cNvPr id="8" name="Group 5"/>
            <p:cNvGrpSpPr>
              <a:grpSpLocks/>
            </p:cNvGrpSpPr>
            <p:nvPr/>
          </p:nvGrpSpPr>
          <p:grpSpPr bwMode="auto">
            <a:xfrm>
              <a:off x="3072" y="1440"/>
              <a:ext cx="2448" cy="624"/>
              <a:chOff x="3072" y="1440"/>
              <a:chExt cx="2448" cy="624"/>
            </a:xfrm>
          </p:grpSpPr>
          <p:sp>
            <p:nvSpPr>
              <p:cNvPr id="10" name="Line 6"/>
              <p:cNvSpPr>
                <a:spLocks noChangeShapeType="1"/>
              </p:cNvSpPr>
              <p:nvPr/>
            </p:nvSpPr>
            <p:spPr bwMode="auto">
              <a:xfrm flipH="1">
                <a:off x="3072" y="1776"/>
                <a:ext cx="960" cy="288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Text Box 7"/>
              <p:cNvSpPr txBox="1">
                <a:spLocks noChangeArrowheads="1"/>
              </p:cNvSpPr>
              <p:nvPr/>
            </p:nvSpPr>
            <p:spPr bwMode="auto">
              <a:xfrm>
                <a:off x="4032" y="1440"/>
                <a:ext cx="1488" cy="618"/>
              </a:xfrm>
              <a:prstGeom prst="rect">
                <a:avLst/>
              </a:prstGeom>
              <a:solidFill>
                <a:schemeClr val="bg1"/>
              </a:solidFill>
              <a:ln w="38100" cmpd="dbl">
                <a:solidFill>
                  <a:srgbClr val="0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de-DE" sz="1400" b="1">
                    <a:latin typeface="Arial Rounded MT Bold" pitchFamily="34" charset="0"/>
                  </a:rPr>
                  <a:t>Permanent connection for e.g. start-up and trend recording</a:t>
                </a:r>
              </a:p>
              <a:p>
                <a:pPr eaLnBrk="0" hangingPunct="0"/>
                <a:endParaRPr lang="de-DE" sz="1400" b="1">
                  <a:latin typeface="Arial Rounded MT Bold" pitchFamily="34" charset="0"/>
                </a:endParaRPr>
              </a:p>
            </p:txBody>
          </p:sp>
        </p:grp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H="1">
              <a:off x="912" y="1584"/>
              <a:ext cx="3120" cy="62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958795" y="3176574"/>
            <a:ext cx="7772400" cy="555625"/>
            <a:chOff x="624" y="2112"/>
            <a:chExt cx="4896" cy="350"/>
          </a:xfrm>
        </p:grpSpPr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4032" y="2112"/>
              <a:ext cx="1488" cy="350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de-DE" sz="1400">
                  <a:latin typeface="Arial Rounded MT Bold" pitchFamily="34" charset="0"/>
                </a:rPr>
                <a:t>Read all parameters of the controller</a:t>
              </a: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H="1" flipV="1">
              <a:off x="3072" y="2304"/>
              <a:ext cx="960" cy="4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H="1">
              <a:off x="624" y="2160"/>
              <a:ext cx="3408" cy="4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882595" y="3405174"/>
            <a:ext cx="7543800" cy="1165225"/>
            <a:chOff x="576" y="2304"/>
            <a:chExt cx="4752" cy="734"/>
          </a:xfrm>
        </p:grpSpPr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3840" y="2688"/>
              <a:ext cx="1488" cy="350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de-DE" sz="1400">
                  <a:latin typeface="Arial Rounded MT Bold" pitchFamily="34" charset="0"/>
                </a:rPr>
                <a:t>Write all parameters of the controller</a:t>
              </a: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H="1" flipV="1">
              <a:off x="2544" y="2688"/>
              <a:ext cx="1296" cy="9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H="1" flipV="1">
              <a:off x="576" y="2304"/>
              <a:ext cx="3264" cy="62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295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" t="5214"/>
          <a:stretch/>
        </p:blipFill>
        <p:spPr bwMode="auto">
          <a:xfrm>
            <a:off x="970058" y="1812896"/>
            <a:ext cx="2077941" cy="12098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9600" y="972488"/>
            <a:ext cx="39068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Online mode of operation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" name="Rectangle 4"/>
          <p:cNvSpPr txBox="1">
            <a:spLocks/>
          </p:cNvSpPr>
          <p:nvPr/>
        </p:nvSpPr>
        <p:spPr bwMode="auto">
          <a:xfrm>
            <a:off x="1143000" y="1746350"/>
            <a:ext cx="8001000" cy="43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44463" indent="-14446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600">
                <a:solidFill>
                  <a:srgbClr val="00508C"/>
                </a:solidFill>
                <a:latin typeface="+mn-lt"/>
                <a:ea typeface="+mn-ea"/>
                <a:cs typeface="+mn-cs"/>
              </a:defRPr>
            </a:lvl1pPr>
            <a:lvl2pPr marL="31273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400">
                <a:solidFill>
                  <a:srgbClr val="00508C"/>
                </a:solidFill>
                <a:latin typeface="+mn-lt"/>
                <a:ea typeface="+mn-ea"/>
              </a:defRPr>
            </a:lvl2pPr>
            <a:lvl3pPr marL="465138" indent="-1508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200">
                <a:solidFill>
                  <a:srgbClr val="00508C"/>
                </a:solidFill>
                <a:latin typeface="+mn-lt"/>
                <a:ea typeface="+mn-ea"/>
              </a:defRPr>
            </a:lvl3pPr>
            <a:lvl4pPr marL="609600" indent="-142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200">
                <a:solidFill>
                  <a:srgbClr val="00508C"/>
                </a:solidFill>
                <a:latin typeface="+mn-lt"/>
                <a:ea typeface="+mn-ea"/>
              </a:defRPr>
            </a:lvl4pPr>
            <a:lvl5pPr marL="22844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7416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31988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6560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41132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de-DE" kern="0" smtClean="0"/>
          </a:p>
          <a:p>
            <a:endParaRPr lang="de-DE" kern="0" smtClean="0"/>
          </a:p>
          <a:p>
            <a:endParaRPr lang="de-DE" kern="0" smtClean="0"/>
          </a:p>
          <a:p>
            <a:endParaRPr lang="de-DE" kern="0" smtClean="0"/>
          </a:p>
          <a:p>
            <a:endParaRPr lang="de-DE" kern="0" smtClean="0"/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2438401" y="1981200"/>
            <a:ext cx="1676400" cy="0"/>
          </a:xfrm>
          <a:prstGeom prst="line">
            <a:avLst/>
          </a:prstGeom>
          <a:noFill/>
          <a:ln w="38100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" name="Picture 6" descr="conn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1" y="1746350"/>
            <a:ext cx="3810000" cy="41210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21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sp>
        <p:nvSpPr>
          <p:cNvPr id="5" name="Rectangle 2"/>
          <p:cNvSpPr txBox="1">
            <a:spLocks/>
          </p:cNvSpPr>
          <p:nvPr/>
        </p:nvSpPr>
        <p:spPr bwMode="auto">
          <a:xfrm>
            <a:off x="458194" y="844800"/>
            <a:ext cx="6629400" cy="46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de-DE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Online mode of operation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762000" y="1371600"/>
            <a:ext cx="8382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44463" indent="-14446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600">
                <a:solidFill>
                  <a:srgbClr val="00508C"/>
                </a:solidFill>
                <a:latin typeface="+mn-lt"/>
                <a:ea typeface="+mn-ea"/>
                <a:cs typeface="+mn-cs"/>
              </a:defRPr>
            </a:lvl1pPr>
            <a:lvl2pPr marL="31273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400">
                <a:solidFill>
                  <a:srgbClr val="00508C"/>
                </a:solidFill>
                <a:latin typeface="+mn-lt"/>
                <a:ea typeface="+mn-ea"/>
              </a:defRPr>
            </a:lvl2pPr>
            <a:lvl3pPr marL="465138" indent="-1508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200">
                <a:solidFill>
                  <a:srgbClr val="00508C"/>
                </a:solidFill>
                <a:latin typeface="+mn-lt"/>
                <a:ea typeface="+mn-ea"/>
              </a:defRPr>
            </a:lvl3pPr>
            <a:lvl4pPr marL="609600" indent="-142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200">
                <a:solidFill>
                  <a:srgbClr val="00508C"/>
                </a:solidFill>
                <a:latin typeface="+mn-lt"/>
                <a:ea typeface="+mn-ea"/>
              </a:defRPr>
            </a:lvl4pPr>
            <a:lvl5pPr marL="22844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7416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31988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6560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41132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de-DE" kern="0" dirty="0" smtClean="0"/>
          </a:p>
          <a:p>
            <a:endParaRPr lang="de-DE" kern="0" dirty="0" smtClean="0"/>
          </a:p>
          <a:p>
            <a:endParaRPr lang="de-DE" kern="0" dirty="0" smtClean="0"/>
          </a:p>
          <a:p>
            <a:endParaRPr lang="de-DE" kern="0" dirty="0" smtClean="0"/>
          </a:p>
          <a:p>
            <a:endParaRPr lang="de-DE" kern="0" dirty="0" smtClean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75614"/>
            <a:ext cx="64008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90600" y="3437614"/>
            <a:ext cx="3124200" cy="707886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sz="2000" b="1" dirty="0"/>
              <a:t>Display and modify process values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990600" y="4428214"/>
            <a:ext cx="3124200" cy="404813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sz="2000" b="1" dirty="0"/>
              <a:t>Trend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990600" y="5114014"/>
            <a:ext cx="3124200" cy="404813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sz="2000" b="1"/>
              <a:t>Diagnostic</a:t>
            </a:r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4114800" y="3209014"/>
            <a:ext cx="1752600" cy="609600"/>
          </a:xfrm>
          <a:custGeom>
            <a:avLst/>
            <a:gdLst>
              <a:gd name="T0" fmla="*/ 0 w 1104"/>
              <a:gd name="T1" fmla="*/ 336 h 336"/>
              <a:gd name="T2" fmla="*/ 1104 w 1104"/>
              <a:gd name="T3" fmla="*/ 336 h 336"/>
              <a:gd name="T4" fmla="*/ 1104 w 1104"/>
              <a:gd name="T5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4" h="336">
                <a:moveTo>
                  <a:pt x="0" y="336"/>
                </a:moveTo>
                <a:lnTo>
                  <a:pt x="1104" y="336"/>
                </a:lnTo>
                <a:lnTo>
                  <a:pt x="1104" y="0"/>
                </a:lnTo>
              </a:path>
            </a:pathLst>
          </a:custGeom>
          <a:noFill/>
          <a:ln w="28575" cmpd="sng">
            <a:solidFill>
              <a:srgbClr val="009999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4114800" y="3209014"/>
            <a:ext cx="2133600" cy="1447800"/>
          </a:xfrm>
          <a:custGeom>
            <a:avLst/>
            <a:gdLst>
              <a:gd name="T0" fmla="*/ 0 w 1104"/>
              <a:gd name="T1" fmla="*/ 336 h 336"/>
              <a:gd name="T2" fmla="*/ 1104 w 1104"/>
              <a:gd name="T3" fmla="*/ 336 h 336"/>
              <a:gd name="T4" fmla="*/ 1104 w 1104"/>
              <a:gd name="T5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4" h="336">
                <a:moveTo>
                  <a:pt x="0" y="336"/>
                </a:moveTo>
                <a:lnTo>
                  <a:pt x="1104" y="336"/>
                </a:lnTo>
                <a:lnTo>
                  <a:pt x="1104" y="0"/>
                </a:lnTo>
              </a:path>
            </a:pathLst>
          </a:custGeom>
          <a:noFill/>
          <a:ln w="28575" cmpd="sng">
            <a:solidFill>
              <a:srgbClr val="009999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4114800" y="3209014"/>
            <a:ext cx="2514600" cy="2133600"/>
          </a:xfrm>
          <a:custGeom>
            <a:avLst/>
            <a:gdLst>
              <a:gd name="T0" fmla="*/ 0 w 1104"/>
              <a:gd name="T1" fmla="*/ 336 h 336"/>
              <a:gd name="T2" fmla="*/ 1104 w 1104"/>
              <a:gd name="T3" fmla="*/ 336 h 336"/>
              <a:gd name="T4" fmla="*/ 1104 w 1104"/>
              <a:gd name="T5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04" h="336">
                <a:moveTo>
                  <a:pt x="0" y="336"/>
                </a:moveTo>
                <a:lnTo>
                  <a:pt x="1104" y="336"/>
                </a:lnTo>
                <a:lnTo>
                  <a:pt x="1104" y="0"/>
                </a:lnTo>
              </a:path>
            </a:pathLst>
          </a:custGeom>
          <a:noFill/>
          <a:ln w="28575" cmpd="sng">
            <a:solidFill>
              <a:srgbClr val="009999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990600" y="2675614"/>
            <a:ext cx="6400800" cy="457200"/>
            <a:chOff x="624" y="960"/>
            <a:chExt cx="4032" cy="288"/>
          </a:xfrm>
        </p:grpSpPr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24" y="960"/>
              <a:ext cx="2880" cy="288"/>
            </a:xfrm>
            <a:prstGeom prst="rect">
              <a:avLst/>
            </a:prstGeom>
            <a:solidFill>
              <a:srgbClr val="08080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4320" y="960"/>
              <a:ext cx="336" cy="288"/>
            </a:xfrm>
            <a:prstGeom prst="rect">
              <a:avLst/>
            </a:prstGeom>
            <a:solidFill>
              <a:srgbClr val="080808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1186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9" grpId="0" animBg="1" autoUpdateAnimBg="0"/>
      <p:bldP spid="10" grpId="0" animBg="1" autoUpdateAnimBg="0"/>
      <p:bldP spid="11" grpId="0" animBg="1"/>
      <p:bldP spid="12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5" name="Picture 2" descr="ope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23" y="1191481"/>
            <a:ext cx="2590800" cy="47565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/>
          </p:cNvSpPr>
          <p:nvPr/>
        </p:nvSpPr>
        <p:spPr bwMode="auto">
          <a:xfrm>
            <a:off x="381000" y="738981"/>
            <a:ext cx="6934200" cy="40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de-DE" sz="2400" b="1" kern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Online mode of operation....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657600" y="1447800"/>
            <a:ext cx="4800600" cy="369332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sz="1800" b="1"/>
              <a:t>Display of process values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657600" y="1905000"/>
            <a:ext cx="4800600" cy="369332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sz="1800" b="1"/>
              <a:t>Modify of the setpoint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657600" y="2438400"/>
            <a:ext cx="4800600" cy="369332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sz="1800" b="1"/>
              <a:t>Switching e.g. to manual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657600" y="4114800"/>
            <a:ext cx="4800600" cy="369332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sz="1800" b="1"/>
              <a:t>Start of the self tuning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657600" y="4648200"/>
            <a:ext cx="4800600" cy="369332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sz="1800" b="1"/>
              <a:t>Display the process</a:t>
            </a: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>
            <a:off x="2819400" y="1676400"/>
            <a:ext cx="838200" cy="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2819400" y="2057400"/>
            <a:ext cx="838200" cy="32266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H="1">
            <a:off x="2819400" y="2614612"/>
            <a:ext cx="838200" cy="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H="1">
            <a:off x="2819400" y="4367213"/>
            <a:ext cx="838200" cy="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H="1">
            <a:off x="2819400" y="4879412"/>
            <a:ext cx="838200" cy="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3657600" y="3048000"/>
            <a:ext cx="4800600" cy="369332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sz="1800" b="1"/>
              <a:t>Alarm status</a:t>
            </a: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3657600" y="3505200"/>
            <a:ext cx="4800600" cy="369332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de-DE" sz="1800" b="1"/>
              <a:t>Reset the error list</a:t>
            </a:r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 flipH="1">
            <a:off x="2819400" y="3224213"/>
            <a:ext cx="838200" cy="280987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 flipH="1">
            <a:off x="2819400" y="3733800"/>
            <a:ext cx="838200" cy="280987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1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744140"/>
            <a:ext cx="457200" cy="393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584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 autoUpdateAnimBg="0"/>
      <p:bldP spid="9" grpId="0" animBg="1" autoUpdateAnimBg="0"/>
      <p:bldP spid="10" grpId="0" animBg="1" autoUpdateAnimBg="0"/>
      <p:bldP spid="11" grpId="0" animBg="1" autoUpdateAnimBg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 autoUpdateAnimBg="0"/>
      <p:bldP spid="18" grpId="0" animBg="1" autoUpdateAnimBg="0"/>
      <p:bldP spid="19" grpId="0" animBg="1"/>
      <p:bldP spid="2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5238750" cy="4075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/>
          </p:cNvSpPr>
          <p:nvPr/>
        </p:nvSpPr>
        <p:spPr bwMode="auto">
          <a:xfrm>
            <a:off x="446088" y="812105"/>
            <a:ext cx="4735512" cy="47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de-DE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Online mode of operation....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930" y="862326"/>
            <a:ext cx="446088" cy="371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5934075" y="1284025"/>
            <a:ext cx="2990850" cy="2185307"/>
            <a:chOff x="3696" y="1008"/>
            <a:chExt cx="1968" cy="1752"/>
          </a:xfrm>
        </p:grpSpPr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3696" y="1008"/>
              <a:ext cx="1968" cy="175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de-DE" sz="1600" b="1" dirty="0"/>
                <a:t>Recording of analog-signal</a:t>
              </a:r>
            </a:p>
            <a:p>
              <a:pPr eaLnBrk="0" hangingPunct="0"/>
              <a:endParaRPr lang="de-DE" b="1" dirty="0"/>
            </a:p>
            <a:p>
              <a:pPr eaLnBrk="0" hangingPunct="0"/>
              <a:endParaRPr lang="de-DE" b="1" dirty="0"/>
            </a:p>
            <a:p>
              <a:pPr eaLnBrk="0" hangingPunct="0"/>
              <a:endParaRPr lang="de-DE" b="1" dirty="0"/>
            </a:p>
            <a:p>
              <a:pPr eaLnBrk="0" hangingPunct="0"/>
              <a:endParaRPr lang="de-DE" b="1" dirty="0"/>
            </a:p>
            <a:p>
              <a:pPr eaLnBrk="0" hangingPunct="0"/>
              <a:endParaRPr lang="de-DE" b="1" dirty="0"/>
            </a:p>
          </p:txBody>
        </p:sp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9" y="1370"/>
              <a:ext cx="902" cy="99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5934074" y="3505200"/>
            <a:ext cx="2990851" cy="2590800"/>
            <a:chOff x="3696" y="2208"/>
            <a:chExt cx="1968" cy="2361"/>
          </a:xfrm>
        </p:grpSpPr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3696" y="2208"/>
              <a:ext cx="1968" cy="2361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de-DE" sz="1600" b="1" dirty="0"/>
                <a:t>Recording of digital-signal</a:t>
              </a:r>
            </a:p>
            <a:p>
              <a:pPr eaLnBrk="0" hangingPunct="0"/>
              <a:endParaRPr lang="de-DE" b="1" dirty="0"/>
            </a:p>
            <a:p>
              <a:pPr eaLnBrk="0" hangingPunct="0"/>
              <a:endParaRPr lang="de-DE" b="1" dirty="0"/>
            </a:p>
            <a:p>
              <a:pPr eaLnBrk="0" hangingPunct="0"/>
              <a:endParaRPr lang="de-DE" b="1" dirty="0"/>
            </a:p>
            <a:p>
              <a:pPr eaLnBrk="0" hangingPunct="0">
                <a:lnSpc>
                  <a:spcPct val="80000"/>
                </a:lnSpc>
              </a:pPr>
              <a:endParaRPr lang="de-DE" b="1" dirty="0"/>
            </a:p>
            <a:p>
              <a:pPr eaLnBrk="0" hangingPunct="0"/>
              <a:endParaRPr lang="de-DE" b="1" dirty="0"/>
            </a:p>
            <a:p>
              <a:pPr eaLnBrk="0" hangingPunct="0">
                <a:lnSpc>
                  <a:spcPct val="145000"/>
                </a:lnSpc>
              </a:pPr>
              <a:endParaRPr lang="de-DE" b="1" dirty="0"/>
            </a:p>
            <a:p>
              <a:pPr eaLnBrk="0" hangingPunct="0">
                <a:lnSpc>
                  <a:spcPct val="145000"/>
                </a:lnSpc>
              </a:pPr>
              <a:endParaRPr lang="de-DE" b="1" dirty="0"/>
            </a:p>
            <a:p>
              <a:pPr eaLnBrk="0" hangingPunct="0">
                <a:lnSpc>
                  <a:spcPct val="145000"/>
                </a:lnSpc>
              </a:pPr>
              <a:endParaRPr lang="de-DE" b="1" dirty="0"/>
            </a:p>
          </p:txBody>
        </p:sp>
        <p:pic>
          <p:nvPicPr>
            <p:cNvPr id="13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2625"/>
              <a:ext cx="900" cy="177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7493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13" name="Rectangle 2"/>
          <p:cNvSpPr txBox="1">
            <a:spLocks/>
          </p:cNvSpPr>
          <p:nvPr/>
        </p:nvSpPr>
        <p:spPr bwMode="auto">
          <a:xfrm>
            <a:off x="419100" y="794812"/>
            <a:ext cx="69342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de-DE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Online mode of operation....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756" y="822593"/>
            <a:ext cx="446088" cy="371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5"/>
          <p:cNvSpPr txBox="1">
            <a:spLocks/>
          </p:cNvSpPr>
          <p:nvPr/>
        </p:nvSpPr>
        <p:spPr bwMode="auto">
          <a:xfrm>
            <a:off x="4267200" y="1828800"/>
            <a:ext cx="45720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44463" indent="-14446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600">
                <a:solidFill>
                  <a:srgbClr val="00508C"/>
                </a:solidFill>
                <a:latin typeface="+mn-lt"/>
                <a:ea typeface="+mn-ea"/>
                <a:cs typeface="+mn-cs"/>
              </a:defRPr>
            </a:lvl1pPr>
            <a:lvl2pPr marL="31273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400">
                <a:solidFill>
                  <a:srgbClr val="00508C"/>
                </a:solidFill>
                <a:latin typeface="+mn-lt"/>
                <a:ea typeface="+mn-ea"/>
              </a:defRPr>
            </a:lvl2pPr>
            <a:lvl3pPr marL="465138" indent="-1508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200">
                <a:solidFill>
                  <a:srgbClr val="00508C"/>
                </a:solidFill>
                <a:latin typeface="+mn-lt"/>
                <a:ea typeface="+mn-ea"/>
              </a:defRPr>
            </a:lvl3pPr>
            <a:lvl4pPr marL="609600" indent="-142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200">
                <a:solidFill>
                  <a:srgbClr val="00508C"/>
                </a:solidFill>
                <a:latin typeface="+mn-lt"/>
                <a:ea typeface="+mn-ea"/>
              </a:defRPr>
            </a:lvl4pPr>
            <a:lvl5pPr marL="22844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7416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31988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6560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41132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Arial" charset="0"/>
              <a:buNone/>
            </a:pPr>
            <a:endParaRPr lang="en-US" sz="2400" kern="0" dirty="0" smtClean="0"/>
          </a:p>
          <a:p>
            <a:r>
              <a:rPr lang="en-US" kern="0" dirty="0" smtClean="0"/>
              <a:t>Current parameter value list by color</a:t>
            </a:r>
          </a:p>
          <a:p>
            <a:r>
              <a:rPr lang="en-US" kern="0" dirty="0" smtClean="0"/>
              <a:t>Recording interval of 100ms up to 20 seconds</a:t>
            </a:r>
          </a:p>
          <a:p>
            <a:r>
              <a:rPr lang="en-US" kern="0" dirty="0" smtClean="0"/>
              <a:t>Record up to 40 hours</a:t>
            </a:r>
          </a:p>
          <a:p>
            <a:r>
              <a:rPr lang="en-US" kern="0" dirty="0" smtClean="0"/>
              <a:t>Two scales at same time (e.g. controller output and process value)</a:t>
            </a:r>
          </a:p>
          <a:p>
            <a:r>
              <a:rPr lang="en-US" kern="0" dirty="0" smtClean="0"/>
              <a:t>Measuring cursor to accurately determining of individual values</a:t>
            </a:r>
          </a:p>
          <a:p>
            <a:r>
              <a:rPr lang="en-US" kern="0" dirty="0" smtClean="0"/>
              <a:t>Exporting of data to CSV format for use by other programs e.g. Excel</a:t>
            </a:r>
          </a:p>
          <a:p>
            <a:r>
              <a:rPr lang="en-US" kern="0" dirty="0" smtClean="0"/>
              <a:t>Zoom of arbitrary ranges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2677184" cy="40889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43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533400" y="752785"/>
            <a:ext cx="6705600" cy="42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de-DE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Online mode of operation....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77" y="770643"/>
            <a:ext cx="446088" cy="3857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 txBox="1">
            <a:spLocks/>
          </p:cNvSpPr>
          <p:nvPr/>
        </p:nvSpPr>
        <p:spPr bwMode="auto">
          <a:xfrm>
            <a:off x="5486400" y="1371600"/>
            <a:ext cx="3276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44463" indent="-14446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600">
                <a:solidFill>
                  <a:srgbClr val="00508C"/>
                </a:solidFill>
                <a:latin typeface="+mn-lt"/>
                <a:ea typeface="+mn-ea"/>
                <a:cs typeface="+mn-cs"/>
              </a:defRPr>
            </a:lvl1pPr>
            <a:lvl2pPr marL="31273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400">
                <a:solidFill>
                  <a:srgbClr val="00508C"/>
                </a:solidFill>
                <a:latin typeface="+mn-lt"/>
                <a:ea typeface="+mn-ea"/>
              </a:defRPr>
            </a:lvl2pPr>
            <a:lvl3pPr marL="465138" indent="-150813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200">
                <a:solidFill>
                  <a:srgbClr val="00508C"/>
                </a:solidFill>
                <a:latin typeface="+mn-lt"/>
                <a:ea typeface="+mn-ea"/>
              </a:defRPr>
            </a:lvl3pPr>
            <a:lvl4pPr marL="609600" indent="-142875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 sz="1200">
                <a:solidFill>
                  <a:srgbClr val="00508C"/>
                </a:solidFill>
                <a:latin typeface="+mn-lt"/>
                <a:ea typeface="+mn-ea"/>
              </a:defRPr>
            </a:lvl4pPr>
            <a:lvl5pPr marL="22844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7416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31988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6560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4113213" indent="-190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/>
              <a:t>Device information</a:t>
            </a:r>
          </a:p>
          <a:p>
            <a:pPr lvl="1"/>
            <a:r>
              <a:rPr lang="en-US" sz="1600" kern="0" dirty="0" smtClean="0"/>
              <a:t>Order number</a:t>
            </a:r>
          </a:p>
          <a:p>
            <a:pPr lvl="1"/>
            <a:r>
              <a:rPr lang="en-US" sz="1600" kern="0" dirty="0" smtClean="0"/>
              <a:t>SW-version</a:t>
            </a:r>
          </a:p>
          <a:p>
            <a:pPr lvl="1"/>
            <a:r>
              <a:rPr lang="en-US" sz="1600" kern="0" dirty="0" smtClean="0"/>
              <a:t>Identification number </a:t>
            </a:r>
          </a:p>
          <a:p>
            <a:r>
              <a:rPr lang="en-US" sz="1800" kern="0" dirty="0" smtClean="0"/>
              <a:t>Device diagnostic</a:t>
            </a:r>
          </a:p>
          <a:p>
            <a:pPr lvl="1"/>
            <a:r>
              <a:rPr lang="en-US" sz="1600" kern="0" dirty="0" smtClean="0"/>
              <a:t>Max. measured temperature</a:t>
            </a:r>
          </a:p>
          <a:p>
            <a:pPr lvl="1"/>
            <a:r>
              <a:rPr lang="en-US" sz="1600" kern="0" dirty="0" smtClean="0"/>
              <a:t>Result of the self test</a:t>
            </a:r>
          </a:p>
          <a:p>
            <a:r>
              <a:rPr lang="en-US" sz="1800" kern="0" dirty="0" smtClean="0"/>
              <a:t>Device monitoring</a:t>
            </a:r>
          </a:p>
          <a:p>
            <a:pPr lvl="1"/>
            <a:r>
              <a:rPr lang="en-US" sz="1600" kern="0" dirty="0" smtClean="0"/>
              <a:t>Operating hours</a:t>
            </a:r>
          </a:p>
          <a:p>
            <a:pPr lvl="1"/>
            <a:r>
              <a:rPr lang="en-US" sz="1600" kern="0" dirty="0" smtClean="0"/>
              <a:t>Output switching</a:t>
            </a:r>
          </a:p>
          <a:p>
            <a:r>
              <a:rPr lang="en-US" sz="1800" kern="0" dirty="0" smtClean="0"/>
              <a:t>Error list</a:t>
            </a:r>
          </a:p>
          <a:p>
            <a:pPr lvl="1"/>
            <a:r>
              <a:rPr lang="en-US" sz="1600" kern="0" dirty="0" smtClean="0"/>
              <a:t>Complete error list</a:t>
            </a:r>
          </a:p>
          <a:p>
            <a:pPr lvl="1"/>
            <a:r>
              <a:rPr lang="en-US" sz="1600" kern="0" dirty="0" smtClean="0"/>
              <a:t>Reset </a:t>
            </a:r>
          </a:p>
        </p:txBody>
      </p:sp>
      <p:pic>
        <p:nvPicPr>
          <p:cNvPr id="1026" name="Picture 2" descr="C:\Users\curtis.uhll\Desktop\Diagnostic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8567"/>
            <a:ext cx="2362200" cy="479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48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0" y="1755577"/>
            <a:ext cx="36957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10" name="Rectangle 3"/>
          <p:cNvSpPr txBox="1">
            <a:spLocks/>
          </p:cNvSpPr>
          <p:nvPr/>
        </p:nvSpPr>
        <p:spPr bwMode="auto">
          <a:xfrm>
            <a:off x="685800" y="762000"/>
            <a:ext cx="7086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en-US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Simulation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553200" y="2362200"/>
            <a:ext cx="2438400" cy="307777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/>
              <a:t>Display like the controller</a:t>
            </a: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 flipH="1">
            <a:off x="6172200" y="2667000"/>
            <a:ext cx="381000" cy="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553200" y="4343400"/>
            <a:ext cx="2438400" cy="307777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/>
              <a:t>Operation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52400" y="2514600"/>
            <a:ext cx="2438400" cy="307777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/>
              <a:t>Select input-values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52400" y="3429000"/>
            <a:ext cx="2438400" cy="307777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/>
              <a:t>Simulation of the  process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81000" y="2971800"/>
            <a:ext cx="37863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1600" b="1" dirty="0">
                <a:latin typeface="Times New Roman" pitchFamily="18" charset="0"/>
              </a:rPr>
              <a:t>or</a:t>
            </a: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152400" y="4207232"/>
            <a:ext cx="2438400" cy="307777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/>
              <a:t>Indication of the outputs</a:t>
            </a: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838200" y="1219200"/>
            <a:ext cx="990600" cy="307777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 dirty="0"/>
              <a:t>Turbo</a:t>
            </a: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2209800" y="1219200"/>
            <a:ext cx="990600" cy="307777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/>
              <a:t>Pause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5334000" y="1219200"/>
            <a:ext cx="3657600" cy="307777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/>
              <a:t>Process parameters</a:t>
            </a:r>
          </a:p>
        </p:txBody>
      </p:sp>
      <p:sp>
        <p:nvSpPr>
          <p:cNvPr id="21" name="Line 14"/>
          <p:cNvSpPr>
            <a:spLocks noChangeShapeType="1"/>
          </p:cNvSpPr>
          <p:nvPr/>
        </p:nvSpPr>
        <p:spPr bwMode="auto">
          <a:xfrm flipH="1">
            <a:off x="6096000" y="2895600"/>
            <a:ext cx="457200" cy="22860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Line 15"/>
          <p:cNvSpPr>
            <a:spLocks noChangeShapeType="1"/>
          </p:cNvSpPr>
          <p:nvPr/>
        </p:nvSpPr>
        <p:spPr bwMode="auto">
          <a:xfrm flipH="1">
            <a:off x="6172200" y="3048000"/>
            <a:ext cx="381000" cy="53340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16"/>
          <p:cNvSpPr>
            <a:spLocks noChangeShapeType="1"/>
          </p:cNvSpPr>
          <p:nvPr/>
        </p:nvSpPr>
        <p:spPr bwMode="auto">
          <a:xfrm flipH="1">
            <a:off x="6172200" y="4572000"/>
            <a:ext cx="381000" cy="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2590800" y="2895600"/>
            <a:ext cx="609600" cy="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2590800" y="3581400"/>
            <a:ext cx="609600" cy="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2590800" y="4373525"/>
            <a:ext cx="609600" cy="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>
            <a:off x="1828800" y="1600200"/>
            <a:ext cx="1066800" cy="53340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2971800" y="1600200"/>
            <a:ext cx="228600" cy="45720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 flipH="1">
            <a:off x="3581400" y="1600200"/>
            <a:ext cx="1752600" cy="45720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2590800" y="2667000"/>
            <a:ext cx="1295400" cy="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 Box 24"/>
          <p:cNvSpPr txBox="1">
            <a:spLocks noChangeArrowheads="1"/>
          </p:cNvSpPr>
          <p:nvPr/>
        </p:nvSpPr>
        <p:spPr bwMode="auto">
          <a:xfrm>
            <a:off x="3657600" y="1219200"/>
            <a:ext cx="1219200" cy="307777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/>
              <a:t>On / Off</a:t>
            </a:r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 flipH="1">
            <a:off x="3429000" y="1600200"/>
            <a:ext cx="685800" cy="45720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4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  <p:bldP spid="12" grpId="0" animBg="1"/>
      <p:bldP spid="13" grpId="0" animBg="1" autoUpdateAnimBg="0"/>
      <p:bldP spid="14" grpId="0" animBg="1" autoUpdateAnimBg="0"/>
      <p:bldP spid="15" grpId="0" animBg="1" autoUpdateAnimBg="0"/>
      <p:bldP spid="16" grpId="0" autoUpdateAnimBg="0"/>
      <p:bldP spid="17" grpId="0" animBg="1" autoUpdateAnimBg="0"/>
      <p:bldP spid="18" grpId="0" animBg="1" autoUpdateAnimBg="0"/>
      <p:bldP spid="19" grpId="0" animBg="1" autoUpdateAnimBg="0"/>
      <p:bldP spid="20" grpId="0" animBg="1" autoUpdateAnimBg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 autoUpdateAnimBg="0"/>
      <p:bldP spid="3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55875"/>
            <a:ext cx="3886200" cy="2624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79" y="2255874"/>
            <a:ext cx="4225114" cy="2620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7" name="Rectangle 4"/>
          <p:cNvSpPr txBox="1">
            <a:spLocks/>
          </p:cNvSpPr>
          <p:nvPr/>
        </p:nvSpPr>
        <p:spPr bwMode="auto">
          <a:xfrm>
            <a:off x="533400" y="762000"/>
            <a:ext cx="701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en-US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Simulation - Setting of the process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33400" y="1600200"/>
            <a:ext cx="3657600" cy="338554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600" dirty="0">
                <a:latin typeface="Arial Rounded MT Bold" pitchFamily="34" charset="0"/>
              </a:rPr>
              <a:t>Store different process</a:t>
            </a:r>
            <a:endParaRPr lang="en-US" sz="1600" dirty="0">
              <a:latin typeface="Times New Roman" pitchFamily="18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>
            <a:off x="2057400" y="1981200"/>
            <a:ext cx="76200" cy="53340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057400" y="4953000"/>
            <a:ext cx="2514600" cy="584775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Arial Rounded MT Bold" pitchFamily="34" charset="0"/>
              </a:rPr>
              <a:t>Setting of the process parameters</a:t>
            </a:r>
            <a:endParaRPr lang="en-US" sz="1600" b="1">
              <a:latin typeface="Arial Rounded MT Bold" pitchFamily="34" charset="0"/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V="1">
            <a:off x="2133600" y="3505200"/>
            <a:ext cx="76200" cy="144780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09600" y="5715000"/>
            <a:ext cx="2743200" cy="338554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Arial Rounded MT Bold" pitchFamily="34" charset="0"/>
              </a:rPr>
              <a:t>For cooling separately</a:t>
            </a:r>
            <a:endParaRPr lang="en-US" sz="1600" b="1">
              <a:latin typeface="Arial Rounded MT Bold" pitchFamily="34" charset="0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 flipV="1">
            <a:off x="914400" y="4038600"/>
            <a:ext cx="304800" cy="167640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4876800" y="1600200"/>
            <a:ext cx="3657600" cy="338554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latin typeface="Arial Rounded MT Bold" pitchFamily="34" charset="0"/>
              </a:rPr>
              <a:t>Store different disturbances</a:t>
            </a: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6400800" y="1981200"/>
            <a:ext cx="457200" cy="685800"/>
          </a:xfrm>
          <a:prstGeom prst="line">
            <a:avLst/>
          </a:prstGeom>
          <a:noFill/>
          <a:ln w="28575">
            <a:solidFill>
              <a:srgbClr val="009999">
                <a:alpha val="50000"/>
              </a:srgb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2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9" grpId="0" animBg="1"/>
      <p:bldP spid="10" grpId="0" animBg="1" autoUpdateAnimBg="0"/>
      <p:bldP spid="11" grpId="0" animBg="1"/>
      <p:bldP spid="12" grpId="0" animBg="1" autoUpdateAnimBg="0"/>
      <p:bldP spid="13" grpId="0" animBg="1"/>
      <p:bldP spid="14" grpId="0" animBg="1" autoUpdateAnimBg="0"/>
      <p:bldP spid="1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85912"/>
            <a:ext cx="8396288" cy="440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685800" y="685800"/>
            <a:ext cx="67056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en-US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 Editor (Expert)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2400" y="4972102"/>
            <a:ext cx="3124200" cy="461665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200" dirty="0">
                <a:latin typeface="Arial Rounded MT Bold" pitchFamily="34" charset="0"/>
              </a:rPr>
              <a:t>Copy to or from other programs, I.e. Excel</a:t>
            </a:r>
          </a:p>
        </p:txBody>
      </p: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1295400" y="1247775"/>
            <a:ext cx="1565275" cy="581025"/>
            <a:chOff x="816" y="786"/>
            <a:chExt cx="986" cy="366"/>
          </a:xfrm>
        </p:grpSpPr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816" y="786"/>
              <a:ext cx="986" cy="174"/>
            </a:xfrm>
            <a:prstGeom prst="rect">
              <a:avLst/>
            </a:prstGeom>
            <a:noFill/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latin typeface="Arial Rounded MT Bold" pitchFamily="34" charset="0"/>
                </a:rPr>
                <a:t>Program Selection</a:t>
              </a:r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1008" y="960"/>
              <a:ext cx="0" cy="19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hlink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52400" y="4653959"/>
            <a:ext cx="3124200" cy="276999"/>
          </a:xfrm>
          <a:prstGeom prst="rect">
            <a:avLst/>
          </a:prstGeom>
          <a:solidFill>
            <a:schemeClr val="bg1"/>
          </a:solidFill>
          <a:ln w="38100" cmpd="dbl">
            <a:solidFill>
              <a:srgbClr val="0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200" dirty="0">
                <a:latin typeface="Arial Rounded MT Bold" pitchFamily="34" charset="0"/>
              </a:rPr>
              <a:t>Segments can be copy and pasted.</a:t>
            </a:r>
          </a:p>
        </p:txBody>
      </p: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152400" y="4676775"/>
            <a:ext cx="4114800" cy="1038225"/>
            <a:chOff x="96" y="2832"/>
            <a:chExt cx="2592" cy="654"/>
          </a:xfrm>
        </p:grpSpPr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V="1">
              <a:off x="2064" y="2832"/>
              <a:ext cx="624" cy="576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>
              <a:outerShdw dist="28398" dir="3806097" algn="ctr" rotWithShape="0">
                <a:schemeClr val="hlink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96" y="3312"/>
              <a:ext cx="1968" cy="17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latin typeface="Arial Rounded MT Bold" pitchFamily="34" charset="0"/>
                </a:rPr>
                <a:t>Ability to ‘draw’ the profile</a:t>
              </a:r>
            </a:p>
          </p:txBody>
        </p:sp>
      </p:grpSp>
      <p:grpSp>
        <p:nvGrpSpPr>
          <p:cNvPr id="16" name="Group 13"/>
          <p:cNvGrpSpPr>
            <a:grpSpLocks/>
          </p:cNvGrpSpPr>
          <p:nvPr/>
        </p:nvGrpSpPr>
        <p:grpSpPr bwMode="auto">
          <a:xfrm>
            <a:off x="152400" y="4724400"/>
            <a:ext cx="4419600" cy="1266825"/>
            <a:chOff x="96" y="3120"/>
            <a:chExt cx="2784" cy="798"/>
          </a:xfrm>
        </p:grpSpPr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96" y="3744"/>
              <a:ext cx="1968" cy="17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dirty="0">
                  <a:latin typeface="Arial Rounded MT Bold" pitchFamily="34" charset="0"/>
                </a:rPr>
                <a:t>Time proportional representation</a:t>
              </a: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V="1">
              <a:off x="2064" y="3120"/>
              <a:ext cx="816" cy="72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hlink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97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12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Pro-8 Universal Controller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4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9" b="4735"/>
          <a:stretch/>
        </p:blipFill>
        <p:spPr bwMode="auto">
          <a:xfrm>
            <a:off x="3317358" y="1905001"/>
            <a:ext cx="1846779" cy="36132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534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470" y="1325865"/>
            <a:ext cx="4579144" cy="313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B2F41B-D1B9-48CE-983C-48BEF0FB4C57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5" name="Rectangle 2"/>
          <p:cNvSpPr txBox="1">
            <a:spLocks/>
          </p:cNvSpPr>
          <p:nvPr/>
        </p:nvSpPr>
        <p:spPr bwMode="auto">
          <a:xfrm>
            <a:off x="762000" y="762000"/>
            <a:ext cx="7239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en-US" sz="2400" b="1" kern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 Editor (Expert)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867400" y="4876800"/>
            <a:ext cx="231775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mpd="dbl">
                <a:solidFill>
                  <a:srgbClr val="0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wrap="none" lIns="36000" rIns="36000">
            <a:spAutoFit/>
          </a:bodyPr>
          <a:lstStyle/>
          <a:p>
            <a:pPr eaLnBrk="0" hangingPunct="0"/>
            <a:r>
              <a:rPr lang="en-US" sz="1200" dirty="0">
                <a:latin typeface="Arial Rounded MT Bold" pitchFamily="34" charset="0"/>
              </a:rPr>
              <a:t>or</a:t>
            </a:r>
          </a:p>
        </p:txBody>
      </p: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381000" y="4419600"/>
            <a:ext cx="2438400" cy="733425"/>
            <a:chOff x="240" y="2784"/>
            <a:chExt cx="1536" cy="462"/>
          </a:xfrm>
        </p:grpSpPr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240" y="3072"/>
              <a:ext cx="850" cy="17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hlink"/>
              </a:outerShdw>
            </a:effectLst>
          </p:spPr>
          <p:txBody>
            <a:bodyPr wrap="none" lIns="36000" rIns="36000">
              <a:spAutoFit/>
            </a:bodyPr>
            <a:lstStyle/>
            <a:p>
              <a:pPr eaLnBrk="0" hangingPunct="0"/>
              <a:r>
                <a:rPr lang="en-US" sz="1200" dirty="0">
                  <a:latin typeface="Arial Rounded MT Bold" pitchFamily="34" charset="0"/>
                </a:rPr>
                <a:t>Segment number</a:t>
              </a:r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 flipV="1">
              <a:off x="1200" y="2784"/>
              <a:ext cx="576" cy="28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hlink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2057400" y="4419600"/>
            <a:ext cx="1524000" cy="733425"/>
            <a:chOff x="1296" y="2784"/>
            <a:chExt cx="960" cy="462"/>
          </a:xfrm>
        </p:grpSpPr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1296" y="3072"/>
              <a:ext cx="693" cy="17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hlink"/>
              </a:outerShdw>
            </a:effectLst>
          </p:spPr>
          <p:txBody>
            <a:bodyPr wrap="none" lIns="36000" rIns="36000">
              <a:spAutoFit/>
            </a:bodyPr>
            <a:lstStyle/>
            <a:p>
              <a:pPr eaLnBrk="0" hangingPunct="0"/>
              <a:r>
                <a:rPr lang="en-US" sz="1200">
                  <a:latin typeface="Arial Rounded MT Bold" pitchFamily="34" charset="0"/>
                </a:rPr>
                <a:t>Segment type</a:t>
              </a: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 flipV="1">
              <a:off x="1920" y="2784"/>
              <a:ext cx="336" cy="28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hlink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3429000" y="4419600"/>
            <a:ext cx="1371600" cy="733425"/>
            <a:chOff x="2064" y="2784"/>
            <a:chExt cx="864" cy="462"/>
          </a:xfrm>
        </p:grpSpPr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2064" y="3072"/>
              <a:ext cx="441" cy="17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hlink"/>
              </a:outerShdw>
            </a:effectLst>
          </p:spPr>
          <p:txBody>
            <a:bodyPr wrap="none" lIns="36000" rIns="36000">
              <a:spAutoFit/>
            </a:bodyPr>
            <a:lstStyle/>
            <a:p>
              <a:pPr eaLnBrk="0" hangingPunct="0"/>
              <a:r>
                <a:rPr lang="en-US" sz="1200">
                  <a:latin typeface="Arial Rounded MT Bold" pitchFamily="34" charset="0"/>
                </a:rPr>
                <a:t>Setpoint</a:t>
              </a: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V="1">
              <a:off x="2640" y="2784"/>
              <a:ext cx="288" cy="28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hlink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4648200" y="4419600"/>
            <a:ext cx="906463" cy="733425"/>
            <a:chOff x="2832" y="2784"/>
            <a:chExt cx="571" cy="462"/>
          </a:xfrm>
        </p:grpSpPr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2832" y="3072"/>
              <a:ext cx="571" cy="17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hlink"/>
              </a:outerShdw>
            </a:effectLst>
          </p:spPr>
          <p:txBody>
            <a:bodyPr wrap="none" lIns="36000" rIns="36000">
              <a:spAutoFit/>
            </a:bodyPr>
            <a:lstStyle/>
            <a:p>
              <a:pPr eaLnBrk="0" hangingPunct="0"/>
              <a:r>
                <a:rPr lang="en-US" sz="1200">
                  <a:latin typeface="Arial Rounded MT Bold" pitchFamily="34" charset="0"/>
                </a:rPr>
                <a:t>Ramp Time</a:t>
              </a: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V="1">
              <a:off x="3312" y="2784"/>
              <a:ext cx="0" cy="28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hlink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  <p:grpSp>
        <p:nvGrpSpPr>
          <p:cNvPr id="20" name="Group 17"/>
          <p:cNvGrpSpPr>
            <a:grpSpLocks/>
          </p:cNvGrpSpPr>
          <p:nvPr/>
        </p:nvGrpSpPr>
        <p:grpSpPr bwMode="auto">
          <a:xfrm>
            <a:off x="5715000" y="4419600"/>
            <a:ext cx="1724025" cy="733425"/>
            <a:chOff x="3696" y="2784"/>
            <a:chExt cx="1086" cy="462"/>
          </a:xfrm>
        </p:grpSpPr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4224" y="3072"/>
              <a:ext cx="558" cy="17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hlink"/>
              </a:outerShdw>
            </a:effectLst>
          </p:spPr>
          <p:txBody>
            <a:bodyPr wrap="none" lIns="36000" rIns="36000">
              <a:spAutoFit/>
            </a:bodyPr>
            <a:lstStyle/>
            <a:p>
              <a:pPr eaLnBrk="0" hangingPunct="0"/>
              <a:r>
                <a:rPr lang="en-US" sz="1200">
                  <a:latin typeface="Arial Rounded MT Bold" pitchFamily="34" charset="0"/>
                </a:rPr>
                <a:t>Ramp Rate</a:t>
              </a:r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flipH="1" flipV="1">
              <a:off x="3696" y="2784"/>
              <a:ext cx="624" cy="28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hlink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  <p:grpSp>
        <p:nvGrpSpPr>
          <p:cNvPr id="23" name="Group 20"/>
          <p:cNvGrpSpPr>
            <a:grpSpLocks/>
          </p:cNvGrpSpPr>
          <p:nvPr/>
        </p:nvGrpSpPr>
        <p:grpSpPr bwMode="auto">
          <a:xfrm>
            <a:off x="6858000" y="4419600"/>
            <a:ext cx="1924050" cy="733425"/>
            <a:chOff x="4224" y="2784"/>
            <a:chExt cx="1212" cy="462"/>
          </a:xfrm>
        </p:grpSpPr>
        <p:sp>
          <p:nvSpPr>
            <p:cNvPr id="24" name="Text Box 21"/>
            <p:cNvSpPr txBox="1">
              <a:spLocks noChangeArrowheads="1"/>
            </p:cNvSpPr>
            <p:nvPr/>
          </p:nvSpPr>
          <p:spPr bwMode="auto">
            <a:xfrm>
              <a:off x="4800" y="3072"/>
              <a:ext cx="636" cy="174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808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hlink"/>
              </a:outerShdw>
            </a:effectLst>
          </p:spPr>
          <p:txBody>
            <a:bodyPr wrap="none" lIns="36000" rIns="36000">
              <a:spAutoFit/>
            </a:bodyPr>
            <a:lstStyle/>
            <a:p>
              <a:pPr eaLnBrk="0" hangingPunct="0"/>
              <a:r>
                <a:rPr lang="en-US" sz="1200">
                  <a:latin typeface="Arial Rounded MT Bold" pitchFamily="34" charset="0"/>
                </a:rPr>
                <a:t>Event Status</a:t>
              </a:r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 flipH="1" flipV="1">
              <a:off x="4224" y="2784"/>
              <a:ext cx="672" cy="288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hlink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1075476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843986"/>
            <a:ext cx="913141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</a:p>
          <a:p>
            <a:pPr algn="ctr"/>
            <a:endParaRPr lang="en-US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www.West-CS.com/LP/Pro-Series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647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PRO-8 Features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5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5867400" y="6324600"/>
            <a:ext cx="2538412" cy="127000"/>
          </a:xfrm>
        </p:spPr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49" name="Rectangle 12"/>
          <p:cNvSpPr>
            <a:spLocks noChangeArrowheads="1"/>
          </p:cNvSpPr>
          <p:nvPr/>
        </p:nvSpPr>
        <p:spPr bwMode="auto">
          <a:xfrm>
            <a:off x="2895600" y="1600200"/>
            <a:ext cx="5638800" cy="501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342900" indent="-34290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Alarm functions with optional latch</a:t>
            </a:r>
            <a:endParaRPr lang="de-DE" sz="2000" dirty="0"/>
          </a:p>
        </p:txBody>
      </p:sp>
      <p:sp>
        <p:nvSpPr>
          <p:cNvPr id="52" name="Rectangle 15"/>
          <p:cNvSpPr>
            <a:spLocks noChangeArrowheads="1"/>
          </p:cNvSpPr>
          <p:nvPr/>
        </p:nvSpPr>
        <p:spPr bwMode="auto">
          <a:xfrm>
            <a:off x="2895600" y="2568577"/>
            <a:ext cx="56388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342900" indent="-34290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Maintenance manager and error list</a:t>
            </a:r>
            <a:endParaRPr lang="de-DE" sz="2000" dirty="0"/>
          </a:p>
        </p:txBody>
      </p:sp>
      <p:sp>
        <p:nvSpPr>
          <p:cNvPr id="55" name="Rectangle 18"/>
          <p:cNvSpPr>
            <a:spLocks noChangeArrowheads="1"/>
          </p:cNvSpPr>
          <p:nvPr/>
        </p:nvSpPr>
        <p:spPr bwMode="auto">
          <a:xfrm>
            <a:off x="2895600" y="3535363"/>
            <a:ext cx="56388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342900" indent="-34290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Automatic/manual key</a:t>
            </a:r>
            <a:endParaRPr lang="de-DE" sz="2000" dirty="0"/>
          </a:p>
        </p:txBody>
      </p:sp>
      <p:sp>
        <p:nvSpPr>
          <p:cNvPr id="58" name="Rectangle 21"/>
          <p:cNvSpPr>
            <a:spLocks noChangeArrowheads="1"/>
          </p:cNvSpPr>
          <p:nvPr/>
        </p:nvSpPr>
        <p:spPr bwMode="auto">
          <a:xfrm>
            <a:off x="2895600" y="4484688"/>
            <a:ext cx="56388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342900" indent="-34290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b="1" dirty="0" err="1">
                <a:solidFill>
                  <a:srgbClr val="00508C"/>
                </a:solidFill>
              </a:rPr>
              <a:t>BluePort</a:t>
            </a:r>
            <a:r>
              <a:rPr lang="en-US" sz="2000" dirty="0"/>
              <a:t> interface</a:t>
            </a:r>
            <a:endParaRPr lang="de-DE" sz="2000" dirty="0"/>
          </a:p>
        </p:txBody>
      </p: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2895600" y="3051175"/>
            <a:ext cx="56388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342900" indent="-34290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Start-up circuit and boost function</a:t>
            </a:r>
            <a:endParaRPr lang="de-DE" sz="2000" dirty="0"/>
          </a:p>
        </p:txBody>
      </p:sp>
      <p:sp>
        <p:nvSpPr>
          <p:cNvPr id="64" name="Rectangle 27"/>
          <p:cNvSpPr>
            <a:spLocks noChangeArrowheads="1"/>
          </p:cNvSpPr>
          <p:nvPr/>
        </p:nvSpPr>
        <p:spPr bwMode="auto">
          <a:xfrm>
            <a:off x="2895600" y="2084389"/>
            <a:ext cx="56388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342900" indent="-34290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Alarms for heating current &amp; control loop</a:t>
            </a:r>
            <a:endParaRPr lang="de-DE" sz="2000" dirty="0"/>
          </a:p>
        </p:txBody>
      </p:sp>
      <p:sp>
        <p:nvSpPr>
          <p:cNvPr id="67" name="Rectangle 30"/>
          <p:cNvSpPr>
            <a:spLocks noChangeArrowheads="1"/>
          </p:cNvSpPr>
          <p:nvPr/>
        </p:nvSpPr>
        <p:spPr bwMode="auto">
          <a:xfrm>
            <a:off x="2895600" y="4986338"/>
            <a:ext cx="56388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342900" indent="-34290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Optimization at set-point</a:t>
            </a:r>
            <a:endParaRPr lang="de-DE" sz="2000" dirty="0"/>
          </a:p>
        </p:txBody>
      </p:sp>
      <p:sp>
        <p:nvSpPr>
          <p:cNvPr id="80" name="Rectangle 43"/>
          <p:cNvSpPr>
            <a:spLocks noChangeArrowheads="1"/>
          </p:cNvSpPr>
          <p:nvPr/>
        </p:nvSpPr>
        <p:spPr bwMode="auto">
          <a:xfrm>
            <a:off x="2895600" y="4000500"/>
            <a:ext cx="56388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marL="342900" indent="-342900" eaLnBrk="0" hangingPunct="0">
              <a:lnSpc>
                <a:spcPct val="85000"/>
              </a:lnSpc>
              <a:buFont typeface="Arial" pitchFamily="34" charset="0"/>
              <a:buChar char="•"/>
            </a:pPr>
            <a:r>
              <a:rPr lang="en-US" sz="2000" dirty="0"/>
              <a:t>Configurable function key</a:t>
            </a:r>
            <a:endParaRPr lang="de-DE" sz="20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9" b="4735"/>
          <a:stretch/>
        </p:blipFill>
        <p:spPr bwMode="auto">
          <a:xfrm>
            <a:off x="762000" y="1728714"/>
            <a:ext cx="1846779" cy="36132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073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PRO-8 Additional Features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6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761999" y="1600199"/>
            <a:ext cx="6181725" cy="446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42900" indent="-342900">
              <a:spcBef>
                <a:spcPct val="40000"/>
              </a:spcBef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</a:rPr>
              <a:t>Extended operating temperature up to 60 °C</a:t>
            </a:r>
          </a:p>
          <a:p>
            <a:pPr marL="742950" lvl="1" indent="-285750"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latin typeface="Calibri" pitchFamily="34" charset="0"/>
              </a:rPr>
              <a:t>mounting close to the process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</a:rPr>
              <a:t>Universal version:</a:t>
            </a:r>
            <a:r>
              <a:rPr lang="en-US" sz="2000" dirty="0">
                <a:latin typeface="Calibri" pitchFamily="34" charset="0"/>
              </a:rPr>
              <a:t> continuous/switching output</a:t>
            </a:r>
          </a:p>
          <a:p>
            <a:pPr marL="742950" lvl="1" indent="-285750"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latin typeface="Calibri" pitchFamily="34" charset="0"/>
              </a:rPr>
              <a:t>reduced stocks of spare parts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Calibri" pitchFamily="34" charset="0"/>
              </a:rPr>
              <a:t>100 </a:t>
            </a:r>
            <a:r>
              <a:rPr lang="en-US" sz="2000" b="1" dirty="0" err="1" smtClean="0">
                <a:latin typeface="Calibri" pitchFamily="34" charset="0"/>
              </a:rPr>
              <a:t>ms</a:t>
            </a:r>
            <a:r>
              <a:rPr lang="en-US" sz="2000" b="1" dirty="0" smtClean="0">
                <a:latin typeface="Calibri" pitchFamily="34" charset="0"/>
              </a:rPr>
              <a:t> cycle time</a:t>
            </a:r>
          </a:p>
          <a:p>
            <a:pPr marL="742950" lvl="1" indent="-285750"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latin typeface="Calibri" pitchFamily="34" charset="0"/>
              </a:rPr>
              <a:t>suitable for fast control loops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Calibri" pitchFamily="34" charset="0"/>
              </a:rPr>
              <a:t>Special </a:t>
            </a:r>
            <a:r>
              <a:rPr lang="en-US" sz="2000" b="1" dirty="0">
                <a:latin typeface="Calibri" pitchFamily="34" charset="0"/>
              </a:rPr>
              <a:t>linearization for RTD‘s</a:t>
            </a:r>
          </a:p>
          <a:p>
            <a:pPr marL="742950" lvl="1" indent="-285750"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latin typeface="Calibri" pitchFamily="34" charset="0"/>
              </a:rPr>
              <a:t>KTY, PTC, NTC, </a:t>
            </a:r>
            <a:r>
              <a:rPr lang="en-US" sz="1600" dirty="0" err="1">
                <a:latin typeface="Calibri" pitchFamily="34" charset="0"/>
              </a:rPr>
              <a:t>Pt</a:t>
            </a:r>
            <a:r>
              <a:rPr lang="en-US" sz="1600" dirty="0">
                <a:latin typeface="Calibri" pitchFamily="34" charset="0"/>
              </a:rPr>
              <a:t> 1000, Ni 100, Ni 1000, ...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</a:rPr>
              <a:t>Freely configurable analog output</a:t>
            </a:r>
          </a:p>
          <a:p>
            <a:pPr marL="742950" lvl="1" indent="-285750"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latin typeface="Calibri" pitchFamily="34" charset="0"/>
              </a:rPr>
              <a:t>11-bit resolution</a:t>
            </a:r>
          </a:p>
          <a:p>
            <a:pPr marL="742950" lvl="1" indent="-285750"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latin typeface="Calibri" pitchFamily="34" charset="0"/>
              </a:rPr>
              <a:t>galvanic isolation</a:t>
            </a:r>
          </a:p>
          <a:p>
            <a:pPr marL="742950" lvl="1" indent="-285750"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endParaRPr lang="en-US" sz="1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75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7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841375" y="990600"/>
            <a:ext cx="761682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>
                <a:solidFill>
                  <a:srgbClr val="D60A28"/>
                </a:solidFill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en-US" sz="28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PRO-8 Additional Features</a:t>
            </a:r>
            <a:endParaRPr lang="en-US" sz="28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38200" y="1676400"/>
            <a:ext cx="76200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</a:rPr>
              <a:t>RS 422/485 MODBUS RTU interface</a:t>
            </a:r>
          </a:p>
          <a:p>
            <a:pPr marL="742950" lvl="1" indent="-285750"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latin typeface="Calibri" pitchFamily="34" charset="0"/>
              </a:rPr>
              <a:t>MODBUS master configurable</a:t>
            </a:r>
          </a:p>
          <a:p>
            <a:pPr marL="742950" lvl="1" indent="-285750"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latin typeface="Calibri" pitchFamily="34" charset="0"/>
              </a:rPr>
              <a:t>connection to SCADA software, OPC servers,  PLC’s, </a:t>
            </a:r>
            <a:r>
              <a:rPr lang="en-US" sz="1600" dirty="0" err="1">
                <a:latin typeface="Calibri" pitchFamily="34" charset="0"/>
              </a:rPr>
              <a:t>etc</a:t>
            </a:r>
            <a:endParaRPr lang="en-US" sz="16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</a:rPr>
              <a:t>Built-in transmitter supply</a:t>
            </a:r>
            <a:endParaRPr lang="en-US" sz="2400" b="1" dirty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latin typeface="Calibri" pitchFamily="34" charset="0"/>
              </a:rPr>
              <a:t>galvanic isolation</a:t>
            </a:r>
          </a:p>
          <a:p>
            <a:pPr marL="742950" lvl="1" indent="-285750">
              <a:spcBef>
                <a:spcPct val="20000"/>
              </a:spcBef>
              <a:buClr>
                <a:srgbClr val="00508C"/>
              </a:buClr>
              <a:buFont typeface="Calibri" pitchFamily="34" charset="0"/>
              <a:buChar char="&gt;"/>
            </a:pPr>
            <a:r>
              <a:rPr lang="en-US" sz="1600" dirty="0">
                <a:latin typeface="Calibri" pitchFamily="34" charset="0"/>
              </a:rPr>
              <a:t>direct and economic connection of 2 </a:t>
            </a:r>
            <a:r>
              <a:rPr lang="en-US" sz="1600" dirty="0" smtClean="0">
                <a:latin typeface="Calibri" pitchFamily="34" charset="0"/>
              </a:rPr>
              <a:t>and 3-wire </a:t>
            </a:r>
            <a:r>
              <a:rPr lang="en-US" sz="1600" dirty="0">
                <a:latin typeface="Calibri" pitchFamily="34" charset="0"/>
              </a:rPr>
              <a:t>transmitters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</a:rPr>
              <a:t>Two parameter sets for gain </a:t>
            </a:r>
            <a:r>
              <a:rPr lang="en-US" sz="2000" b="1" dirty="0" smtClean="0">
                <a:latin typeface="Calibri" pitchFamily="34" charset="0"/>
              </a:rPr>
              <a:t>scheduling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</a:rPr>
              <a:t>3-point controller for water, fan and oil </a:t>
            </a:r>
            <a:r>
              <a:rPr lang="en-US" sz="2000" b="1" dirty="0" smtClean="0">
                <a:latin typeface="Calibri" pitchFamily="34" charset="0"/>
              </a:rPr>
              <a:t>cooling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 smtClean="0">
                <a:latin typeface="Calibri" pitchFamily="34" charset="0"/>
              </a:rPr>
              <a:t>Profiler with 10 Segments and events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b="1" dirty="0">
                <a:latin typeface="Calibri" pitchFamily="34" charset="0"/>
              </a:rPr>
              <a:t>Maintenance manager and error list</a:t>
            </a:r>
          </a:p>
        </p:txBody>
      </p:sp>
    </p:spTree>
    <p:extLst>
      <p:ext uri="{BB962C8B-B14F-4D97-AF65-F5344CB8AC3E}">
        <p14:creationId xmlns:p14="http://schemas.microsoft.com/office/powerpoint/2010/main" val="52486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3048000" cy="3276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b="1" dirty="0" smtClean="0"/>
              <a:t>Extruders</a:t>
            </a:r>
          </a:p>
          <a:p>
            <a:pPr>
              <a:lnSpc>
                <a:spcPct val="150000"/>
              </a:lnSpc>
            </a:pPr>
            <a:r>
              <a:rPr lang="en-US" sz="1800" b="1" dirty="0" smtClean="0"/>
              <a:t>Hot Runners</a:t>
            </a:r>
          </a:p>
          <a:p>
            <a:pPr>
              <a:lnSpc>
                <a:spcPct val="150000"/>
              </a:lnSpc>
            </a:pPr>
            <a:r>
              <a:rPr lang="en-US" sz="1800" b="1" dirty="0" smtClean="0"/>
              <a:t>Furnaces and Ovens</a:t>
            </a:r>
          </a:p>
          <a:p>
            <a:pPr>
              <a:lnSpc>
                <a:spcPct val="150000"/>
              </a:lnSpc>
            </a:pPr>
            <a:r>
              <a:rPr lang="en-US" sz="1800" b="1" dirty="0" smtClean="0"/>
              <a:t>Burners and Boilers</a:t>
            </a:r>
          </a:p>
          <a:p>
            <a:pPr>
              <a:lnSpc>
                <a:spcPct val="150000"/>
              </a:lnSpc>
            </a:pPr>
            <a:r>
              <a:rPr lang="en-US" sz="1800" b="1" dirty="0" smtClean="0"/>
              <a:t>Plastic Processing</a:t>
            </a:r>
          </a:p>
          <a:p>
            <a:pPr>
              <a:lnSpc>
                <a:spcPct val="150000"/>
              </a:lnSpc>
            </a:pPr>
            <a:r>
              <a:rPr lang="en-US" sz="1800" b="1" dirty="0" smtClean="0"/>
              <a:t>Packaging</a:t>
            </a:r>
          </a:p>
          <a:p>
            <a:pPr>
              <a:lnSpc>
                <a:spcPct val="150000"/>
              </a:lnSpc>
            </a:pPr>
            <a:r>
              <a:rPr lang="en-US" sz="1800" b="1" dirty="0" smtClean="0"/>
              <a:t>Driers</a:t>
            </a:r>
          </a:p>
          <a:p>
            <a:pPr>
              <a:lnSpc>
                <a:spcPct val="150000"/>
              </a:lnSpc>
            </a:pPr>
            <a:r>
              <a:rPr lang="en-US" sz="1800" b="1" dirty="0" smtClean="0"/>
              <a:t>Climatic Chambers</a:t>
            </a:r>
          </a:p>
          <a:p>
            <a:pPr>
              <a:lnSpc>
                <a:spcPct val="150000"/>
              </a:lnSpc>
            </a:pPr>
            <a:r>
              <a:rPr lang="en-US" sz="1800" b="1" dirty="0" smtClean="0"/>
              <a:t>Heat Treatment Plants</a:t>
            </a:r>
            <a:endParaRPr lang="en-US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8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12" y="2201862"/>
            <a:ext cx="145415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912" y="990600"/>
            <a:ext cx="14319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837" y="2201862"/>
            <a:ext cx="1595437" cy="159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4" y="4267200"/>
            <a:ext cx="2601913" cy="147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224" y="2362200"/>
            <a:ext cx="2781300" cy="164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489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A645F-CE80-43E1-8BE5-E0DC1816840A}" type="slidenum">
              <a:rPr lang="de-DE" smtClean="0"/>
              <a:pPr>
                <a:defRPr/>
              </a:pPr>
              <a:t>9</a:t>
            </a:fld>
            <a:r>
              <a:rPr lang="de-DE" smtClean="0"/>
              <a:t> 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EBBFDC52-D13B-41DD-B308-527F5ADC165C}" type="datetime1">
              <a:rPr lang="de-DE" smtClean="0"/>
              <a:pPr>
                <a:defRPr/>
              </a:pPr>
              <a:t>08.07.2013</a:t>
            </a:fld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88513" y="24384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>
                <a:lumMod val="95000"/>
              </a:schemeClr>
            </a:outerShdw>
          </a:effectLst>
          <a:extLst/>
        </p:spPr>
        <p:txBody>
          <a:bodyPr lIns="90488" tIns="44450" rIns="90488" bIns="44450" anchor="ctr"/>
          <a:lstStyle/>
          <a:p>
            <a:pPr algn="ctr"/>
            <a:r>
              <a:rPr lang="de-DE" sz="6600" dirty="0" smtClean="0">
                <a:solidFill>
                  <a:srgbClr val="0050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PRO-4</a:t>
            </a:r>
            <a:r>
              <a:rPr lang="de-DE" sz="3200" dirty="0">
                <a:solidFill>
                  <a:srgbClr val="0050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de-DE" sz="3200" dirty="0">
                <a:solidFill>
                  <a:srgbClr val="0050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de-DE" sz="2800" dirty="0" smtClean="0">
                <a:solidFill>
                  <a:srgbClr val="00508C"/>
                </a:solidFill>
                <a:latin typeface="Calibri" pitchFamily="34" charset="0"/>
              </a:rPr>
              <a:t>Industrial and Process </a:t>
            </a:r>
            <a:r>
              <a:rPr lang="de-DE" sz="2800" dirty="0">
                <a:solidFill>
                  <a:srgbClr val="00508C"/>
                </a:solidFill>
                <a:latin typeface="Calibri" pitchFamily="34" charset="0"/>
              </a:rPr>
              <a:t>Controller</a:t>
            </a:r>
            <a:endParaRPr lang="de-DE" sz="3200" dirty="0">
              <a:solidFill>
                <a:srgbClr val="00508C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36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theme/theme1.xml><?xml version="1.0" encoding="utf-8"?>
<a:theme xmlns:a="http://schemas.openxmlformats.org/drawingml/2006/main" name="Presentation master">
  <a:themeElements>
    <a:clrScheme name="">
      <a:dk1>
        <a:srgbClr val="00508C"/>
      </a:dk1>
      <a:lt1>
        <a:srgbClr val="FFFFFF"/>
      </a:lt1>
      <a:dk2>
        <a:srgbClr val="D60A28"/>
      </a:dk2>
      <a:lt2>
        <a:srgbClr val="808080"/>
      </a:lt2>
      <a:accent1>
        <a:srgbClr val="F08200"/>
      </a:accent1>
      <a:accent2>
        <a:srgbClr val="6EAAC8"/>
      </a:accent2>
      <a:accent3>
        <a:srgbClr val="FFFFFF"/>
      </a:accent3>
      <a:accent4>
        <a:srgbClr val="004377"/>
      </a:accent4>
      <a:accent5>
        <a:srgbClr val="F6C1AA"/>
      </a:accent5>
      <a:accent6>
        <a:srgbClr val="639AB5"/>
      </a:accent6>
      <a:hlink>
        <a:srgbClr val="B964A0"/>
      </a:hlink>
      <a:folHlink>
        <a:srgbClr val="784088"/>
      </a:folHlink>
    </a:clrScheme>
    <a:fontScheme name="Leere Prä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3">
        <a:dk1>
          <a:srgbClr val="00508C"/>
        </a:dk1>
        <a:lt1>
          <a:srgbClr val="FFFFFF"/>
        </a:lt1>
        <a:dk2>
          <a:srgbClr val="D60A28"/>
        </a:dk2>
        <a:lt2>
          <a:srgbClr val="808080"/>
        </a:lt2>
        <a:accent1>
          <a:srgbClr val="69C0BB"/>
        </a:accent1>
        <a:accent2>
          <a:srgbClr val="6DABCB"/>
        </a:accent2>
        <a:accent3>
          <a:srgbClr val="FFFFFF"/>
        </a:accent3>
        <a:accent4>
          <a:srgbClr val="004377"/>
        </a:accent4>
        <a:accent5>
          <a:srgbClr val="B9DCDA"/>
        </a:accent5>
        <a:accent6>
          <a:srgbClr val="629BB8"/>
        </a:accent6>
        <a:hlink>
          <a:srgbClr val="9184AD"/>
        </a:hlink>
        <a:folHlink>
          <a:srgbClr val="9DD8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master</Template>
  <TotalTime>1163</TotalTime>
  <Words>1712</Words>
  <Application>Microsoft Office PowerPoint</Application>
  <PresentationFormat>On-screen Show (4:3)</PresentationFormat>
  <Paragraphs>400</Paragraphs>
  <Slides>41</Slides>
  <Notes>3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Presentation master</vt:lpstr>
      <vt:lpstr>PowerPoint Presentation</vt:lpstr>
      <vt:lpstr>PowerPoint Presentation</vt:lpstr>
      <vt:lpstr>PowerPoint Presentation</vt:lpstr>
      <vt:lpstr>Pro-8 Universal Controller</vt:lpstr>
      <vt:lpstr>PRO-8 Features</vt:lpstr>
      <vt:lpstr>PRO-8 Additional Features</vt:lpstr>
      <vt:lpstr>PowerPoint Presentation</vt:lpstr>
      <vt:lpstr>Applications </vt:lpstr>
      <vt:lpstr>PowerPoint Presentation</vt:lpstr>
      <vt:lpstr>PRO-4 Industrial Process Controller  </vt:lpstr>
      <vt:lpstr>PRO-4 Features </vt:lpstr>
      <vt:lpstr>Control Features</vt:lpstr>
      <vt:lpstr>Highlights</vt:lpstr>
      <vt:lpstr>Highlights </vt:lpstr>
      <vt:lpstr>PowerPoint Presentation</vt:lpstr>
      <vt:lpstr>PowerPoint Presentation</vt:lpstr>
      <vt:lpstr>PowerPoint Presentation</vt:lpstr>
      <vt:lpstr>Highlights </vt:lpstr>
      <vt:lpstr>Applications</vt:lpstr>
      <vt:lpstr>Inputs</vt:lpstr>
      <vt:lpstr>Outputs</vt:lpstr>
      <vt:lpstr>Technical Specification</vt:lpstr>
      <vt:lpstr>Product Part Code (Provisional)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Danaher Controls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Curtis Uhll</dc:creator>
  <cp:lastModifiedBy>Curtis Uhll</cp:lastModifiedBy>
  <cp:revision>65</cp:revision>
  <cp:lastPrinted>2009-06-30T11:34:28Z</cp:lastPrinted>
  <dcterms:created xsi:type="dcterms:W3CDTF">2013-05-14T16:28:37Z</dcterms:created>
  <dcterms:modified xsi:type="dcterms:W3CDTF">2013-07-08T15:10:17Z</dcterms:modified>
</cp:coreProperties>
</file>